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7"/>
  </p:notesMasterIdLst>
  <p:sldIdLst>
    <p:sldId id="256" r:id="rId2"/>
    <p:sldId id="303" r:id="rId3"/>
    <p:sldId id="304" r:id="rId4"/>
    <p:sldId id="305" r:id="rId5"/>
    <p:sldId id="313" r:id="rId6"/>
    <p:sldId id="316" r:id="rId7"/>
    <p:sldId id="315" r:id="rId8"/>
    <p:sldId id="258" r:id="rId9"/>
    <p:sldId id="314" r:id="rId10"/>
    <p:sldId id="259" r:id="rId11"/>
    <p:sldId id="260" r:id="rId12"/>
    <p:sldId id="263" r:id="rId13"/>
    <p:sldId id="264" r:id="rId14"/>
    <p:sldId id="318" r:id="rId15"/>
    <p:sldId id="320" r:id="rId16"/>
    <p:sldId id="262" r:id="rId17"/>
    <p:sldId id="321" r:id="rId18"/>
    <p:sldId id="322" r:id="rId19"/>
    <p:sldId id="323" r:id="rId20"/>
    <p:sldId id="324" r:id="rId21"/>
    <p:sldId id="325" r:id="rId22"/>
    <p:sldId id="328" r:id="rId23"/>
    <p:sldId id="329" r:id="rId24"/>
    <p:sldId id="327" r:id="rId25"/>
    <p:sldId id="331" r:id="rId26"/>
    <p:sldId id="332" r:id="rId27"/>
    <p:sldId id="333" r:id="rId28"/>
    <p:sldId id="334" r:id="rId29"/>
    <p:sldId id="265" r:id="rId30"/>
    <p:sldId id="266" r:id="rId31"/>
    <p:sldId id="336" r:id="rId32"/>
    <p:sldId id="268" r:id="rId33"/>
    <p:sldId id="269" r:id="rId34"/>
    <p:sldId id="270" r:id="rId35"/>
    <p:sldId id="281" r:id="rId36"/>
    <p:sldId id="272" r:id="rId37"/>
    <p:sldId id="282" r:id="rId38"/>
    <p:sldId id="309" r:id="rId39"/>
    <p:sldId id="310" r:id="rId40"/>
    <p:sldId id="308" r:id="rId41"/>
    <p:sldId id="273" r:id="rId42"/>
    <p:sldId id="274" r:id="rId43"/>
    <p:sldId id="284" r:id="rId44"/>
    <p:sldId id="283" r:id="rId45"/>
    <p:sldId id="275" r:id="rId46"/>
    <p:sldId id="337" r:id="rId47"/>
    <p:sldId id="276" r:id="rId48"/>
    <p:sldId id="277" r:id="rId49"/>
    <p:sldId id="290" r:id="rId50"/>
    <p:sldId id="285" r:id="rId51"/>
    <p:sldId id="286" r:id="rId52"/>
    <p:sldId id="288" r:id="rId53"/>
    <p:sldId id="311" r:id="rId54"/>
    <p:sldId id="289" r:id="rId55"/>
    <p:sldId id="340"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87" d="100"/>
          <a:sy n="87" d="100"/>
        </p:scale>
        <p:origin x="150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D3B8BB-2E74-4361-8809-7076361555F9}" type="datetimeFigureOut">
              <a:rPr lang="en-US" smtClean="0"/>
              <a:t>6/13/2025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A930EB-529D-4FF1-AEA9-812D4A24454F}" type="slidenum">
              <a:rPr lang="en-US" smtClean="0"/>
              <a:t>‹#›</a:t>
            </a:fld>
            <a:endParaRPr lang="en-US"/>
          </a:p>
        </p:txBody>
      </p:sp>
    </p:spTree>
    <p:extLst>
      <p:ext uri="{BB962C8B-B14F-4D97-AF65-F5344CB8AC3E}">
        <p14:creationId xmlns:p14="http://schemas.microsoft.com/office/powerpoint/2010/main" val="665950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0D5D5E-879B-4CB3-9A51-78FA72F8E947}" type="datetime1">
              <a:rPr lang="en-US" smtClean="0"/>
              <a:t>6/13/2025</a:t>
            </a:fld>
            <a:endParaRPr lang="en-US"/>
          </a:p>
        </p:txBody>
      </p:sp>
      <p:sp>
        <p:nvSpPr>
          <p:cNvPr id="5" name="Footer Placeholder 4"/>
          <p:cNvSpPr>
            <a:spLocks noGrp="1"/>
          </p:cNvSpPr>
          <p:nvPr>
            <p:ph type="ftr" sz="quarter" idx="11"/>
          </p:nvPr>
        </p:nvSpPr>
        <p:spPr/>
        <p:txBody>
          <a:bodyPr/>
          <a:lstStyle/>
          <a:p>
            <a:r>
              <a:rPr lang="en-US" smtClean="0"/>
              <a:t>"Time Managemen &amp; Effective Communication" By ICLED Business School, For Students Of Unilag Career Development Center</a:t>
            </a:r>
            <a:endParaRPr lang="en-US"/>
          </a:p>
        </p:txBody>
      </p:sp>
      <p:sp>
        <p:nvSpPr>
          <p:cNvPr id="6" name="Slide Number Placeholder 5"/>
          <p:cNvSpPr>
            <a:spLocks noGrp="1"/>
          </p:cNvSpPr>
          <p:nvPr>
            <p:ph type="sldNum" sz="quarter" idx="12"/>
          </p:nvPr>
        </p:nvSpPr>
        <p:spPr/>
        <p:txBody>
          <a:bodyPr/>
          <a:lstStyle/>
          <a:p>
            <a:fld id="{ECFD6A00-8C26-4141-B1E6-F8C7F2FE4CF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D3B5CF-242A-4AC1-B7F1-B6333E9226FB}" type="datetime1">
              <a:rPr lang="en-US" smtClean="0"/>
              <a:t>6/13/2025</a:t>
            </a:fld>
            <a:endParaRPr lang="en-US"/>
          </a:p>
        </p:txBody>
      </p:sp>
      <p:sp>
        <p:nvSpPr>
          <p:cNvPr id="5" name="Footer Placeholder 4"/>
          <p:cNvSpPr>
            <a:spLocks noGrp="1"/>
          </p:cNvSpPr>
          <p:nvPr>
            <p:ph type="ftr" sz="quarter" idx="11"/>
          </p:nvPr>
        </p:nvSpPr>
        <p:spPr/>
        <p:txBody>
          <a:bodyPr/>
          <a:lstStyle/>
          <a:p>
            <a:r>
              <a:rPr lang="en-US" smtClean="0"/>
              <a:t>"Time Managemen &amp; Effective Communication" By ICLED Business School, For Students Of Unilag Career Development Center</a:t>
            </a:r>
            <a:endParaRPr lang="en-US"/>
          </a:p>
        </p:txBody>
      </p:sp>
      <p:sp>
        <p:nvSpPr>
          <p:cNvPr id="6" name="Slide Number Placeholder 5"/>
          <p:cNvSpPr>
            <a:spLocks noGrp="1"/>
          </p:cNvSpPr>
          <p:nvPr>
            <p:ph type="sldNum" sz="quarter" idx="12"/>
          </p:nvPr>
        </p:nvSpPr>
        <p:spPr/>
        <p:txBody>
          <a:bodyPr/>
          <a:lstStyle/>
          <a:p>
            <a:fld id="{ECFD6A00-8C26-4141-B1E6-F8C7F2FE4CF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E8EB73-C9C8-48DF-AF03-0073C13365F2}" type="datetime1">
              <a:rPr lang="en-US" smtClean="0"/>
              <a:t>6/13/2025</a:t>
            </a:fld>
            <a:endParaRPr lang="en-US"/>
          </a:p>
        </p:txBody>
      </p:sp>
      <p:sp>
        <p:nvSpPr>
          <p:cNvPr id="5" name="Footer Placeholder 4"/>
          <p:cNvSpPr>
            <a:spLocks noGrp="1"/>
          </p:cNvSpPr>
          <p:nvPr>
            <p:ph type="ftr" sz="quarter" idx="11"/>
          </p:nvPr>
        </p:nvSpPr>
        <p:spPr/>
        <p:txBody>
          <a:bodyPr/>
          <a:lstStyle/>
          <a:p>
            <a:r>
              <a:rPr lang="en-US" smtClean="0"/>
              <a:t>"Time Managemen &amp; Effective Communication" By ICLED Business School, For Students Of Unilag Career Development Center</a:t>
            </a:r>
            <a:endParaRPr lang="en-US"/>
          </a:p>
        </p:txBody>
      </p:sp>
      <p:sp>
        <p:nvSpPr>
          <p:cNvPr id="6" name="Slide Number Placeholder 5"/>
          <p:cNvSpPr>
            <a:spLocks noGrp="1"/>
          </p:cNvSpPr>
          <p:nvPr>
            <p:ph type="sldNum" sz="quarter" idx="12"/>
          </p:nvPr>
        </p:nvSpPr>
        <p:spPr/>
        <p:txBody>
          <a:bodyPr/>
          <a:lstStyle/>
          <a:p>
            <a:fld id="{ECFD6A00-8C26-4141-B1E6-F8C7F2FE4CF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D1BDD9-47CD-4A41-9149-15FBCB8FD4A9}" type="datetime1">
              <a:rPr lang="en-US" smtClean="0"/>
              <a:t>6/13/2025</a:t>
            </a:fld>
            <a:endParaRPr lang="en-US"/>
          </a:p>
        </p:txBody>
      </p:sp>
      <p:sp>
        <p:nvSpPr>
          <p:cNvPr id="6" name="Footer Placeholder 5"/>
          <p:cNvSpPr>
            <a:spLocks noGrp="1"/>
          </p:cNvSpPr>
          <p:nvPr>
            <p:ph type="ftr" sz="quarter" idx="11"/>
          </p:nvPr>
        </p:nvSpPr>
        <p:spPr/>
        <p:txBody>
          <a:bodyPr/>
          <a:lstStyle/>
          <a:p>
            <a:r>
              <a:rPr lang="en-US" smtClean="0"/>
              <a:t>"Time Managemen &amp; Effective Communication" By ICLED Business School, For Students Of Unilag Career Development Center</a:t>
            </a:r>
            <a:endParaRPr lang="en-US"/>
          </a:p>
        </p:txBody>
      </p:sp>
      <p:sp>
        <p:nvSpPr>
          <p:cNvPr id="7" name="Slide Number Placeholder 6"/>
          <p:cNvSpPr>
            <a:spLocks noGrp="1"/>
          </p:cNvSpPr>
          <p:nvPr>
            <p:ph type="sldNum" sz="quarter" idx="12"/>
          </p:nvPr>
        </p:nvSpPr>
        <p:spPr/>
        <p:txBody>
          <a:bodyPr/>
          <a:lstStyle/>
          <a:p>
            <a:fld id="{ECFD6A00-8C26-4141-B1E6-F8C7F2FE4CF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934614F-06FD-459C-BDEC-6627E0879120}" type="datetime1">
              <a:rPr lang="en-US" smtClean="0"/>
              <a:t>6/13/2025</a:t>
            </a:fld>
            <a:endParaRPr lang="en-US"/>
          </a:p>
        </p:txBody>
      </p:sp>
      <p:sp>
        <p:nvSpPr>
          <p:cNvPr id="8" name="Footer Placeholder 7"/>
          <p:cNvSpPr>
            <a:spLocks noGrp="1"/>
          </p:cNvSpPr>
          <p:nvPr>
            <p:ph type="ftr" sz="quarter" idx="11"/>
          </p:nvPr>
        </p:nvSpPr>
        <p:spPr/>
        <p:txBody>
          <a:bodyPr/>
          <a:lstStyle/>
          <a:p>
            <a:r>
              <a:rPr lang="en-US" smtClean="0"/>
              <a:t>"Time Managemen &amp; Effective Communication" By ICLED Business School, For Students Of Unilag Career Development Center</a:t>
            </a:r>
            <a:endParaRPr lang="en-US"/>
          </a:p>
        </p:txBody>
      </p:sp>
      <p:sp>
        <p:nvSpPr>
          <p:cNvPr id="9" name="Slide Number Placeholder 8"/>
          <p:cNvSpPr>
            <a:spLocks noGrp="1"/>
          </p:cNvSpPr>
          <p:nvPr>
            <p:ph type="sldNum" sz="quarter" idx="12"/>
          </p:nvPr>
        </p:nvSpPr>
        <p:spPr/>
        <p:txBody>
          <a:bodyPr/>
          <a:lstStyle/>
          <a:p>
            <a:fld id="{ECFD6A00-8C26-4141-B1E6-F8C7F2FE4CF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2EECD9-1080-4D08-A6FC-E2292BBE0907}" type="datetime1">
              <a:rPr lang="en-US" smtClean="0"/>
              <a:t>6/13/2025</a:t>
            </a:fld>
            <a:endParaRPr lang="en-US"/>
          </a:p>
        </p:txBody>
      </p:sp>
      <p:sp>
        <p:nvSpPr>
          <p:cNvPr id="4" name="Footer Placeholder 3"/>
          <p:cNvSpPr>
            <a:spLocks noGrp="1"/>
          </p:cNvSpPr>
          <p:nvPr>
            <p:ph type="ftr" sz="quarter" idx="11"/>
          </p:nvPr>
        </p:nvSpPr>
        <p:spPr/>
        <p:txBody>
          <a:bodyPr/>
          <a:lstStyle/>
          <a:p>
            <a:r>
              <a:rPr lang="en-US" smtClean="0"/>
              <a:t>"Time Managemen &amp; Effective Communication" By ICLED Business School, For Students Of Unilag Career Development Center</a:t>
            </a:r>
            <a:endParaRPr lang="en-US"/>
          </a:p>
        </p:txBody>
      </p:sp>
      <p:sp>
        <p:nvSpPr>
          <p:cNvPr id="5" name="Slide Number Placeholder 4"/>
          <p:cNvSpPr>
            <a:spLocks noGrp="1"/>
          </p:cNvSpPr>
          <p:nvPr>
            <p:ph type="sldNum" sz="quarter" idx="12"/>
          </p:nvPr>
        </p:nvSpPr>
        <p:spPr/>
        <p:txBody>
          <a:bodyPr/>
          <a:lstStyle/>
          <a:p>
            <a:fld id="{ECFD6A00-8C26-4141-B1E6-F8C7F2FE4CF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F1E90A-E415-4913-9E1C-3E7DE50F37B3}" type="datetime1">
              <a:rPr lang="en-US" smtClean="0"/>
              <a:t>6/13/2025</a:t>
            </a:fld>
            <a:endParaRPr lang="en-US"/>
          </a:p>
        </p:txBody>
      </p:sp>
      <p:sp>
        <p:nvSpPr>
          <p:cNvPr id="3" name="Footer Placeholder 2"/>
          <p:cNvSpPr>
            <a:spLocks noGrp="1"/>
          </p:cNvSpPr>
          <p:nvPr>
            <p:ph type="ftr" sz="quarter" idx="11"/>
          </p:nvPr>
        </p:nvSpPr>
        <p:spPr/>
        <p:txBody>
          <a:bodyPr/>
          <a:lstStyle/>
          <a:p>
            <a:r>
              <a:rPr lang="en-US" smtClean="0"/>
              <a:t>"Time Managemen &amp; Effective Communication" By ICLED Business School, For Students Of Unilag Career Development Center</a:t>
            </a:r>
            <a:endParaRPr lang="en-US"/>
          </a:p>
        </p:txBody>
      </p:sp>
      <p:sp>
        <p:nvSpPr>
          <p:cNvPr id="4" name="Slide Number Placeholder 3"/>
          <p:cNvSpPr>
            <a:spLocks noGrp="1"/>
          </p:cNvSpPr>
          <p:nvPr>
            <p:ph type="sldNum" sz="quarter" idx="12"/>
          </p:nvPr>
        </p:nvSpPr>
        <p:spPr/>
        <p:txBody>
          <a:bodyPr/>
          <a:lstStyle/>
          <a:p>
            <a:fld id="{ECFD6A00-8C26-4141-B1E6-F8C7F2FE4CF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FA3CF0-7E7D-48F7-BAC0-91399DBA986D}" type="datetime1">
              <a:rPr lang="en-US" smtClean="0"/>
              <a:t>6/13/2025</a:t>
            </a:fld>
            <a:endParaRPr lang="en-US"/>
          </a:p>
        </p:txBody>
      </p:sp>
      <p:sp>
        <p:nvSpPr>
          <p:cNvPr id="6" name="Footer Placeholder 5"/>
          <p:cNvSpPr>
            <a:spLocks noGrp="1"/>
          </p:cNvSpPr>
          <p:nvPr>
            <p:ph type="ftr" sz="quarter" idx="11"/>
          </p:nvPr>
        </p:nvSpPr>
        <p:spPr/>
        <p:txBody>
          <a:bodyPr/>
          <a:lstStyle/>
          <a:p>
            <a:r>
              <a:rPr lang="en-US" smtClean="0"/>
              <a:t>"Time Managemen &amp; Effective Communication" By ICLED Business School, For Students Of Unilag Career Development Center</a:t>
            </a:r>
            <a:endParaRPr lang="en-US"/>
          </a:p>
        </p:txBody>
      </p:sp>
      <p:sp>
        <p:nvSpPr>
          <p:cNvPr id="7" name="Slide Number Placeholder 6"/>
          <p:cNvSpPr>
            <a:spLocks noGrp="1"/>
          </p:cNvSpPr>
          <p:nvPr>
            <p:ph type="sldNum" sz="quarter" idx="12"/>
          </p:nvPr>
        </p:nvSpPr>
        <p:spPr/>
        <p:txBody>
          <a:bodyPr/>
          <a:lstStyle/>
          <a:p>
            <a:fld id="{ECFD6A00-8C26-4141-B1E6-F8C7F2FE4CF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B9462E-96D2-4800-AEB8-205C7CA5F7A2}" type="datetime1">
              <a:rPr lang="en-US" smtClean="0"/>
              <a:t>6/13/2025</a:t>
            </a:fld>
            <a:endParaRPr lang="en-US"/>
          </a:p>
        </p:txBody>
      </p:sp>
      <p:sp>
        <p:nvSpPr>
          <p:cNvPr id="6" name="Footer Placeholder 5"/>
          <p:cNvSpPr>
            <a:spLocks noGrp="1"/>
          </p:cNvSpPr>
          <p:nvPr>
            <p:ph type="ftr" sz="quarter" idx="11"/>
          </p:nvPr>
        </p:nvSpPr>
        <p:spPr/>
        <p:txBody>
          <a:bodyPr/>
          <a:lstStyle/>
          <a:p>
            <a:r>
              <a:rPr lang="en-US" smtClean="0"/>
              <a:t>"Time Managemen &amp; Effective Communication" By ICLED Business School, For Students Of Unilag Career Development Center</a:t>
            </a:r>
            <a:endParaRPr lang="en-US"/>
          </a:p>
        </p:txBody>
      </p:sp>
      <p:sp>
        <p:nvSpPr>
          <p:cNvPr id="7" name="Slide Number Placeholder 6"/>
          <p:cNvSpPr>
            <a:spLocks noGrp="1"/>
          </p:cNvSpPr>
          <p:nvPr>
            <p:ph type="sldNum" sz="quarter" idx="12"/>
          </p:nvPr>
        </p:nvSpPr>
        <p:spPr/>
        <p:txBody>
          <a:bodyPr/>
          <a:lstStyle/>
          <a:p>
            <a:fld id="{ECFD6A00-8C26-4141-B1E6-F8C7F2FE4CF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83AA93-FD6A-42FB-A620-6FA05D462C10}" type="datetime1">
              <a:rPr lang="en-US" smtClean="0"/>
              <a:t>6/13/2025</a:t>
            </a:fld>
            <a:endParaRPr lang="en-US"/>
          </a:p>
        </p:txBody>
      </p:sp>
      <p:sp>
        <p:nvSpPr>
          <p:cNvPr id="5" name="Footer Placeholder 4"/>
          <p:cNvSpPr>
            <a:spLocks noGrp="1"/>
          </p:cNvSpPr>
          <p:nvPr>
            <p:ph type="ftr" sz="quarter" idx="11"/>
          </p:nvPr>
        </p:nvSpPr>
        <p:spPr/>
        <p:txBody>
          <a:bodyPr/>
          <a:lstStyle/>
          <a:p>
            <a:r>
              <a:rPr lang="en-US" smtClean="0"/>
              <a:t>"Time Managemen &amp; Effective Communication" By ICLED Business School, For Students Of Unilag Career Development Center</a:t>
            </a:r>
            <a:endParaRPr lang="en-US"/>
          </a:p>
        </p:txBody>
      </p:sp>
      <p:sp>
        <p:nvSpPr>
          <p:cNvPr id="6" name="Slide Number Placeholder 5"/>
          <p:cNvSpPr>
            <a:spLocks noGrp="1"/>
          </p:cNvSpPr>
          <p:nvPr>
            <p:ph type="sldNum" sz="quarter" idx="12"/>
          </p:nvPr>
        </p:nvSpPr>
        <p:spPr/>
        <p:txBody>
          <a:bodyPr/>
          <a:lstStyle/>
          <a:p>
            <a:fld id="{ECFD6A00-8C26-4141-B1E6-F8C7F2FE4CF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4B854A-97A7-4871-93E7-4B5E00C807DF}" type="datetime1">
              <a:rPr lang="en-US" smtClean="0"/>
              <a:t>6/13/2025</a:t>
            </a:fld>
            <a:endParaRPr lang="en-US"/>
          </a:p>
        </p:txBody>
      </p:sp>
      <p:sp>
        <p:nvSpPr>
          <p:cNvPr id="5" name="Footer Placeholder 4"/>
          <p:cNvSpPr>
            <a:spLocks noGrp="1"/>
          </p:cNvSpPr>
          <p:nvPr>
            <p:ph type="ftr" sz="quarter" idx="11"/>
          </p:nvPr>
        </p:nvSpPr>
        <p:spPr/>
        <p:txBody>
          <a:bodyPr/>
          <a:lstStyle/>
          <a:p>
            <a:r>
              <a:rPr lang="en-US" smtClean="0"/>
              <a:t>"Time Managemen &amp; Effective Communication" By ICLED Business School, For Students Of Unilag Career Development Center</a:t>
            </a:r>
            <a:endParaRPr lang="en-US"/>
          </a:p>
        </p:txBody>
      </p:sp>
      <p:sp>
        <p:nvSpPr>
          <p:cNvPr id="6" name="Slide Number Placeholder 5"/>
          <p:cNvSpPr>
            <a:spLocks noGrp="1"/>
          </p:cNvSpPr>
          <p:nvPr>
            <p:ph type="sldNum" sz="quarter" idx="12"/>
          </p:nvPr>
        </p:nvSpPr>
        <p:spPr/>
        <p:txBody>
          <a:bodyPr/>
          <a:lstStyle/>
          <a:p>
            <a:fld id="{ECFD6A00-8C26-4141-B1E6-F8C7F2FE4CF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C68755-2398-4430-A470-1D94BF4A8462}" type="datetime1">
              <a:rPr lang="en-US" smtClean="0"/>
              <a:t>6/13/2025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"Time Managemen &amp; Effective Communication" By ICLED Business School, For Students Of Unilag Career Development Center</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FD6A00-8C26-4141-B1E6-F8C7F2FE4CF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7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7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7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betterup.com/blog/communication-styles-in-the-workplace"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www.betterup.com/blog/the-secret-to-building-trust-lies-in-the-unspoken"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www.betterup.com/blog/how-to-improve-your-public-speaking"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www.betterup.com/blog/communication-expectations"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betterup.com/blog/why-is-eye-contact-important" TargetMode="External"/><Relationship Id="rId2" Type="http://schemas.openxmlformats.org/officeDocument/2006/relationships/hyperlink" Target="https://www.betterup.com/blog/face-to-face-communication"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www.betterup.com/blog/types-of-nonverbal-communication"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s://www.react2training.co.uk/time-management-training-course-cardiff.html"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457201"/>
            <a:ext cx="8458200" cy="3143250"/>
          </a:xfrm>
        </p:spPr>
        <p:txBody>
          <a:bodyPr>
            <a:noAutofit/>
          </a:bodyPr>
          <a:lstStyle/>
          <a:p>
            <a:r>
              <a:rPr lang="en-US" sz="4000" b="1" dirty="0" smtClean="0"/>
              <a:t> TRACK 1: People Skills: </a:t>
            </a:r>
            <a:br>
              <a:rPr lang="en-US" sz="4000" b="1" dirty="0" smtClean="0"/>
            </a:br>
            <a:r>
              <a:rPr lang="en-US" sz="2400" b="1" dirty="0" smtClean="0">
                <a:solidFill>
                  <a:schemeClr val="tx1"/>
                </a:solidFill>
                <a:uFillTx/>
              </a:rPr>
              <a:t>Module 4: Time Management &amp; Effective Communication (Strategies For Maximizing Productivities &amp; Collaboration) </a:t>
            </a:r>
          </a:p>
        </p:txBody>
      </p:sp>
      <p:sp>
        <p:nvSpPr>
          <p:cNvPr id="3" name="Subtitle 2"/>
          <p:cNvSpPr>
            <a:spLocks noGrp="1"/>
          </p:cNvSpPr>
          <p:nvPr>
            <p:ph type="subTitle" idx="1"/>
          </p:nvPr>
        </p:nvSpPr>
        <p:spPr>
          <a:xfrm>
            <a:off x="609600" y="3886200"/>
            <a:ext cx="7924800" cy="2209800"/>
          </a:xfrm>
        </p:spPr>
        <p:txBody>
          <a:bodyPr>
            <a:normAutofit/>
          </a:bodyPr>
          <a:lstStyle/>
          <a:p>
            <a:r>
              <a:rPr lang="en-US" dirty="0"/>
              <a:t>ICLED BUSINESS SCHOOL, LEKKI LAGOS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a:t>Training  Objectives </a:t>
            </a:r>
          </a:p>
        </p:txBody>
      </p:sp>
      <p:sp>
        <p:nvSpPr>
          <p:cNvPr id="3" name="Content Placeholder 2"/>
          <p:cNvSpPr>
            <a:spLocks noGrp="1"/>
          </p:cNvSpPr>
          <p:nvPr>
            <p:ph idx="1"/>
          </p:nvPr>
        </p:nvSpPr>
        <p:spPr>
          <a:xfrm>
            <a:off x="457200" y="838200"/>
            <a:ext cx="8229600" cy="5562600"/>
          </a:xfrm>
        </p:spPr>
        <p:txBody>
          <a:bodyPr>
            <a:normAutofit/>
          </a:bodyPr>
          <a:lstStyle/>
          <a:p>
            <a:pPr>
              <a:buFont typeface="Wingdings" panose="05000000000000000000" pitchFamily="2" charset="2"/>
              <a:buChar char="q"/>
            </a:pPr>
            <a:r>
              <a:rPr lang="en-US" sz="2000" dirty="0">
                <a:solidFill>
                  <a:schemeClr val="tx1"/>
                </a:solidFill>
                <a:uFillTx/>
              </a:rPr>
              <a:t>At the end of this training session the student trainees should have gained the relevant working knowledge and the appropriate life skills towards becoming:</a:t>
            </a:r>
          </a:p>
          <a:p>
            <a:pPr>
              <a:buFont typeface="Wingdings" panose="05000000000000000000" pitchFamily="2" charset="2"/>
              <a:buChar char="ü"/>
            </a:pPr>
            <a:r>
              <a:rPr lang="en-US" sz="2000" dirty="0">
                <a:solidFill>
                  <a:schemeClr val="tx1"/>
                </a:solidFill>
                <a:uFillTx/>
              </a:rPr>
              <a:t>Better </a:t>
            </a:r>
            <a:r>
              <a:rPr lang="en-US" sz="2000" dirty="0" smtClean="0">
                <a:solidFill>
                  <a:schemeClr val="tx1"/>
                </a:solidFill>
                <a:uFillTx/>
              </a:rPr>
              <a:t>time managers and more effective communicators.</a:t>
            </a:r>
          </a:p>
          <a:p>
            <a:pPr>
              <a:buFont typeface="Wingdings" panose="05000000000000000000" pitchFamily="2" charset="2"/>
              <a:buChar char="ü"/>
            </a:pPr>
            <a:r>
              <a:rPr lang="en-US" sz="2000" dirty="0" smtClean="0">
                <a:solidFill>
                  <a:schemeClr val="tx1"/>
                </a:solidFill>
                <a:uFillTx/>
              </a:rPr>
              <a:t>Better communicators capable of delivering higher productivity.</a:t>
            </a:r>
          </a:p>
          <a:p>
            <a:pPr>
              <a:buFont typeface="Wingdings" panose="05000000000000000000" pitchFamily="2" charset="2"/>
              <a:buChar char="ü"/>
            </a:pPr>
            <a:r>
              <a:rPr lang="en-US" sz="2000" dirty="0">
                <a:sym typeface="+mn-ea"/>
              </a:rPr>
              <a:t>T</a:t>
            </a:r>
            <a:r>
              <a:rPr lang="en-US" sz="2000" dirty="0" smtClean="0">
                <a:sym typeface="+mn-ea"/>
              </a:rPr>
              <a:t>o </a:t>
            </a:r>
            <a:r>
              <a:rPr lang="en-US" sz="2000" dirty="0">
                <a:sym typeface="+mn-ea"/>
              </a:rPr>
              <a:t>achieve sustainably </a:t>
            </a:r>
            <a:r>
              <a:rPr lang="en-US" sz="2000" dirty="0" smtClean="0">
                <a:sym typeface="+mn-ea"/>
              </a:rPr>
              <a:t> effective and efficient </a:t>
            </a:r>
            <a:r>
              <a:rPr lang="en-US" sz="2000" dirty="0">
                <a:sym typeface="+mn-ea"/>
              </a:rPr>
              <a:t>peak </a:t>
            </a:r>
            <a:r>
              <a:rPr lang="en-US" sz="2000" dirty="0" smtClean="0">
                <a:sym typeface="+mn-ea"/>
              </a:rPr>
              <a:t>performances in productivity, </a:t>
            </a:r>
            <a:r>
              <a:rPr lang="en-US" sz="2000" dirty="0">
                <a:sym typeface="+mn-ea"/>
              </a:rPr>
              <a:t>working cordially collaboratively with others, communicating clearly in any </a:t>
            </a:r>
            <a:r>
              <a:rPr lang="en-US" sz="2000" dirty="0" smtClean="0">
                <a:sym typeface="+mn-ea"/>
              </a:rPr>
              <a:t>circumstance, </a:t>
            </a:r>
            <a:r>
              <a:rPr lang="en-US" sz="2000" dirty="0">
                <a:sym typeface="+mn-ea"/>
              </a:rPr>
              <a:t>under any condition, or in any </a:t>
            </a:r>
            <a:r>
              <a:rPr lang="en-US" sz="2000" dirty="0" smtClean="0">
                <a:sym typeface="+mn-ea"/>
              </a:rPr>
              <a:t>atmosphere. </a:t>
            </a:r>
            <a:endParaRPr lang="en-US" sz="2000" dirty="0" smtClean="0"/>
          </a:p>
          <a:p>
            <a:pPr>
              <a:buFont typeface="Wingdings" panose="05000000000000000000" pitchFamily="2" charset="2"/>
              <a:buChar char="ü"/>
            </a:pPr>
            <a:endParaRPr lang="en-US" sz="2000" dirty="0" smtClean="0">
              <a:solidFill>
                <a:schemeClr val="tx1"/>
              </a:solidFill>
              <a:uFillTx/>
            </a:endParaRPr>
          </a:p>
          <a:p>
            <a:endParaRPr lang="en-US" sz="2000" dirty="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914400" y="6356350"/>
            <a:ext cx="73914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1)">
                                      <p:cBhvr>
                                        <p:cTn id="13" dur="2000"/>
                                        <p:tgtEl>
                                          <p:spTgt spid="3">
                                            <p:txEl>
                                              <p:pRg st="0" end="0"/>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heel(1)">
                                      <p:cBhvr>
                                        <p:cTn id="16" dur="2000"/>
                                        <p:tgtEl>
                                          <p:spTgt spid="3">
                                            <p:txEl>
                                              <p:pRg st="1" end="1"/>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heel(1)">
                                      <p:cBhvr>
                                        <p:cTn id="19" dur="2000"/>
                                        <p:tgtEl>
                                          <p:spTgt spid="3">
                                            <p:txEl>
                                              <p:pRg st="2" end="2"/>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593"/>
          </a:xfrm>
        </p:spPr>
        <p:txBody>
          <a:bodyPr>
            <a:normAutofit/>
          </a:bodyPr>
          <a:lstStyle/>
          <a:p>
            <a:r>
              <a:rPr lang="en-US" sz="3200" dirty="0"/>
              <a:t> Learning Contents</a:t>
            </a:r>
          </a:p>
        </p:txBody>
      </p:sp>
      <p:sp>
        <p:nvSpPr>
          <p:cNvPr id="3" name="Content Placeholder 2"/>
          <p:cNvSpPr>
            <a:spLocks noGrp="1"/>
          </p:cNvSpPr>
          <p:nvPr>
            <p:ph idx="1"/>
          </p:nvPr>
        </p:nvSpPr>
        <p:spPr>
          <a:xfrm>
            <a:off x="1155700" y="793750"/>
            <a:ext cx="13766800" cy="5562600"/>
          </a:xfrm>
        </p:spPr>
        <p:txBody>
          <a:bodyPr>
            <a:noAutofit/>
          </a:bodyPr>
          <a:lstStyle/>
          <a:p>
            <a:pPr>
              <a:buFont typeface="Wingdings" panose="05000000000000000000" pitchFamily="2" charset="2"/>
              <a:buChar char="Ø"/>
            </a:pPr>
            <a:r>
              <a:rPr lang="en-US" sz="2000" dirty="0" smtClean="0">
                <a:solidFill>
                  <a:schemeClr val="tx1"/>
                </a:solidFill>
                <a:uFillTx/>
              </a:rPr>
              <a:t>1.0 </a:t>
            </a:r>
            <a:r>
              <a:rPr lang="en-US" sz="2000" dirty="0">
                <a:solidFill>
                  <a:schemeClr val="tx1"/>
                </a:solidFill>
                <a:uFillTx/>
              </a:rPr>
              <a:t>What Is </a:t>
            </a:r>
            <a:r>
              <a:rPr lang="en-US" sz="2000" dirty="0" smtClean="0">
                <a:solidFill>
                  <a:schemeClr val="tx1"/>
                </a:solidFill>
                <a:uFillTx/>
              </a:rPr>
              <a:t>Time Management?</a:t>
            </a:r>
          </a:p>
          <a:p>
            <a:pPr>
              <a:buFont typeface="Wingdings" panose="05000000000000000000" pitchFamily="2" charset="2"/>
              <a:buChar char="Ø"/>
            </a:pPr>
            <a:r>
              <a:rPr lang="en-US" sz="2000" dirty="0">
                <a:solidFill>
                  <a:schemeClr val="tx1"/>
                </a:solidFill>
                <a:uFillTx/>
              </a:rPr>
              <a:t>2.0 What Are Some Of The Important Attributes/ Elements /</a:t>
            </a:r>
          </a:p>
          <a:p>
            <a:pPr>
              <a:buFont typeface="Wingdings" panose="05000000000000000000" pitchFamily="2" charset="2"/>
              <a:buChar char="Ø"/>
            </a:pPr>
            <a:r>
              <a:rPr lang="en-US" sz="2000" dirty="0">
                <a:solidFill>
                  <a:schemeClr val="tx1"/>
                </a:solidFill>
                <a:uFillTx/>
              </a:rPr>
              <a:t>Skills Of Effective Time Management</a:t>
            </a:r>
            <a:r>
              <a:rPr lang="en-US" sz="2000" dirty="0" smtClean="0">
                <a:solidFill>
                  <a:schemeClr val="tx1"/>
                </a:solidFill>
                <a:uFillTx/>
              </a:rPr>
              <a:t>?</a:t>
            </a:r>
          </a:p>
          <a:p>
            <a:pPr>
              <a:buFont typeface="Wingdings" panose="05000000000000000000" pitchFamily="2" charset="2"/>
              <a:buChar char="Ø"/>
            </a:pPr>
            <a:r>
              <a:rPr lang="en-US" sz="2000" dirty="0">
                <a:solidFill>
                  <a:schemeClr val="tx1"/>
                </a:solidFill>
                <a:uFillTx/>
              </a:rPr>
              <a:t>3.0 How To Improve Time </a:t>
            </a:r>
            <a:r>
              <a:rPr lang="en-US" sz="2000" dirty="0" smtClean="0">
                <a:solidFill>
                  <a:schemeClr val="tx1"/>
                </a:solidFill>
                <a:uFillTx/>
              </a:rPr>
              <a:t>Management.</a:t>
            </a:r>
          </a:p>
          <a:p>
            <a:pPr>
              <a:buFont typeface="Wingdings" panose="05000000000000000000" pitchFamily="2" charset="2"/>
              <a:buChar char="Ø"/>
            </a:pPr>
            <a:r>
              <a:rPr lang="en-US" sz="2000" dirty="0">
                <a:solidFill>
                  <a:schemeClr val="tx1"/>
                </a:solidFill>
                <a:uFillTx/>
              </a:rPr>
              <a:t>4.0 Why Is Time Management Important?</a:t>
            </a:r>
            <a:br>
              <a:rPr lang="en-US" sz="2000" dirty="0">
                <a:solidFill>
                  <a:schemeClr val="tx1"/>
                </a:solidFill>
                <a:uFillTx/>
              </a:rPr>
            </a:br>
            <a:r>
              <a:rPr lang="en-US" sz="2000" dirty="0">
                <a:solidFill>
                  <a:schemeClr val="tx1"/>
                </a:solidFill>
                <a:uFillTx/>
              </a:rPr>
              <a:t>5.0 Why We Often Waste Time? </a:t>
            </a:r>
          </a:p>
          <a:p>
            <a:pPr>
              <a:buFont typeface="Wingdings" panose="05000000000000000000" pitchFamily="2" charset="2"/>
              <a:buChar char="Ø"/>
            </a:pPr>
            <a:r>
              <a:rPr lang="en-US" sz="2000" dirty="0">
                <a:solidFill>
                  <a:schemeClr val="tx1"/>
                </a:solidFill>
                <a:uFillTx/>
                <a:sym typeface="+mn-ea"/>
              </a:rPr>
              <a:t>6.0   What Are 10 Time Management Techniques To Be More </a:t>
            </a:r>
            <a:r>
              <a:rPr lang="en-US" sz="2000" dirty="0" smtClean="0">
                <a:solidFill>
                  <a:schemeClr val="tx1"/>
                </a:solidFill>
                <a:uFillTx/>
                <a:sym typeface="+mn-ea"/>
              </a:rPr>
              <a:t>Productive?</a:t>
            </a:r>
            <a:endParaRPr lang="en-US" sz="2000" dirty="0">
              <a:solidFill>
                <a:schemeClr val="tx1"/>
              </a:solidFill>
              <a:uFillTx/>
            </a:endParaRPr>
          </a:p>
          <a:p>
            <a:pPr>
              <a:buFont typeface="Wingdings" panose="05000000000000000000" pitchFamily="2" charset="2"/>
              <a:buChar char="Ø"/>
            </a:pPr>
            <a:r>
              <a:rPr lang="en-US" sz="2000" dirty="0" smtClean="0">
                <a:solidFill>
                  <a:schemeClr val="tx1"/>
                </a:solidFill>
                <a:uFillTx/>
                <a:sym typeface="+mn-ea"/>
              </a:rPr>
              <a:t>7.0 </a:t>
            </a:r>
            <a:r>
              <a:rPr lang="en-US" sz="2000" dirty="0">
                <a:solidFill>
                  <a:schemeClr val="tx1"/>
                </a:solidFill>
                <a:uFillTx/>
                <a:sym typeface="+mn-ea"/>
              </a:rPr>
              <a:t>What Are Some Major Pitfalls Of Time Management</a:t>
            </a:r>
            <a:r>
              <a:rPr lang="en-US" sz="2000" dirty="0" smtClean="0">
                <a:solidFill>
                  <a:schemeClr val="tx1"/>
                </a:solidFill>
                <a:uFillTx/>
                <a:sym typeface="+mn-ea"/>
              </a:rPr>
              <a:t>?</a:t>
            </a:r>
            <a:endParaRPr lang="en-US" sz="2000" dirty="0" smtClean="0">
              <a:solidFill>
                <a:schemeClr val="tx1"/>
              </a:solidFill>
              <a:uFillTx/>
            </a:endParaRPr>
          </a:p>
          <a:p>
            <a:pPr>
              <a:buFont typeface="Wingdings" panose="05000000000000000000" pitchFamily="2" charset="2"/>
              <a:buChar char="Ø"/>
            </a:pPr>
            <a:r>
              <a:rPr lang="en-US" sz="2000" dirty="0">
                <a:solidFill>
                  <a:schemeClr val="tx1"/>
                </a:solidFill>
                <a:uFillTx/>
                <a:sym typeface="+mn-ea"/>
              </a:rPr>
              <a:t>8.0 What Are Some Of The Time Management Deployable Technologies Available</a:t>
            </a:r>
            <a:r>
              <a:rPr lang="en-US" sz="2000" dirty="0" smtClean="0">
                <a:solidFill>
                  <a:schemeClr val="tx1"/>
                </a:solidFill>
                <a:uFillTx/>
                <a:sym typeface="+mn-ea"/>
              </a:rPr>
              <a:t>?</a:t>
            </a:r>
            <a:endParaRPr lang="en-US" sz="2000" dirty="0" smtClean="0">
              <a:solidFill>
                <a:schemeClr val="tx1"/>
              </a:solidFill>
              <a:uFillTx/>
            </a:endParaRPr>
          </a:p>
          <a:p>
            <a:pPr>
              <a:buFont typeface="Wingdings" panose="05000000000000000000" pitchFamily="2" charset="2"/>
              <a:buChar char="Ø"/>
            </a:pPr>
            <a:r>
              <a:rPr lang="en-US" sz="2000" dirty="0">
                <a:solidFill>
                  <a:schemeClr val="tx1"/>
                </a:solidFill>
                <a:uFillTx/>
                <a:sym typeface="+mn-ea"/>
              </a:rPr>
              <a:t>9.0 What Is Effective Communication? </a:t>
            </a:r>
            <a:endParaRPr lang="en-US" sz="2000" dirty="0" smtClean="0">
              <a:solidFill>
                <a:schemeClr val="tx1"/>
              </a:solidFill>
              <a:uFillTx/>
            </a:endParaRPr>
          </a:p>
          <a:p>
            <a:pPr>
              <a:buFont typeface="Wingdings" panose="05000000000000000000" pitchFamily="2" charset="2"/>
              <a:buChar char="Ø"/>
            </a:pPr>
            <a:r>
              <a:rPr lang="en-US" sz="2000" dirty="0">
                <a:solidFill>
                  <a:schemeClr val="tx1"/>
                </a:solidFill>
                <a:uFillTx/>
                <a:sym typeface="+mn-ea"/>
              </a:rPr>
              <a:t>10.0   7 Tips To Communicate More Effectively</a:t>
            </a:r>
            <a:r>
              <a:rPr lang="en-US" sz="2000" dirty="0" smtClean="0">
                <a:solidFill>
                  <a:schemeClr val="tx1"/>
                </a:solidFill>
                <a:uFillTx/>
                <a:sym typeface="+mn-ea"/>
              </a:rPr>
              <a:t>.</a:t>
            </a:r>
            <a:endParaRPr lang="en-US" sz="2000" dirty="0" smtClean="0">
              <a:solidFill>
                <a:schemeClr val="tx1"/>
              </a:solidFill>
              <a:uFillTx/>
            </a:endParaRPr>
          </a:p>
          <a:p>
            <a:pPr>
              <a:buFont typeface="Wingdings" panose="05000000000000000000" pitchFamily="2" charset="2"/>
              <a:buChar char="Ø"/>
            </a:pPr>
            <a:r>
              <a:rPr lang="en-US" sz="2000" dirty="0">
                <a:solidFill>
                  <a:schemeClr val="tx1"/>
                </a:solidFill>
                <a:uFillTx/>
                <a:sym typeface="+mn-ea"/>
              </a:rPr>
              <a:t>11.0 What Are The 5 Types Of Communication To </a:t>
            </a:r>
            <a:r>
              <a:rPr lang="en-US" sz="2000" dirty="0" smtClean="0">
                <a:solidFill>
                  <a:schemeClr val="tx1"/>
                </a:solidFill>
                <a:uFillTx/>
                <a:sym typeface="+mn-ea"/>
              </a:rPr>
              <a:t>Develop?</a:t>
            </a:r>
            <a:r>
              <a:rPr lang="en-US" sz="2000" b="1" dirty="0">
                <a:solidFill>
                  <a:schemeClr val="tx1"/>
                </a:solidFill>
                <a:uFillTx/>
                <a:sym typeface="+mn-ea"/>
              </a:rPr>
              <a:t/>
            </a:r>
            <a:br>
              <a:rPr lang="en-US" sz="2000" b="1" dirty="0">
                <a:solidFill>
                  <a:schemeClr val="tx1"/>
                </a:solidFill>
                <a:uFillTx/>
                <a:sym typeface="+mn-ea"/>
              </a:rPr>
            </a:br>
            <a:endParaRPr lang="en-US" sz="2000" dirty="0" smtClean="0">
              <a:solidFill>
                <a:schemeClr val="tx1"/>
              </a:solidFill>
              <a:uFillTx/>
            </a:endParaRPr>
          </a:p>
          <a:p>
            <a:pPr>
              <a:buFont typeface="Wingdings" panose="05000000000000000000" pitchFamily="2" charset="2"/>
              <a:buChar char="Ø"/>
            </a:pPr>
            <a:r>
              <a:rPr lang="en-US" sz="2400" dirty="0">
                <a:solidFill>
                  <a:schemeClr val="tx1"/>
                </a:solidFill>
                <a:uFillTx/>
              </a:rPr>
              <a:t/>
            </a:r>
            <a:br>
              <a:rPr lang="en-US" sz="2400" dirty="0">
                <a:solidFill>
                  <a:schemeClr val="tx1"/>
                </a:solidFill>
                <a:uFillTx/>
              </a:rPr>
            </a:br>
            <a:endParaRPr lang="en-US" sz="2800" dirty="0" smtClean="0"/>
          </a:p>
          <a:p>
            <a:pPr>
              <a:buFont typeface="Wingdings" panose="05000000000000000000" pitchFamily="2" charset="2"/>
              <a:buChar char="Ø"/>
            </a:pPr>
            <a:endParaRPr lang="en-US" dirty="0"/>
          </a:p>
        </p:txBody>
      </p:sp>
      <p:sp>
        <p:nvSpPr>
          <p:cNvPr id="4" name="Footer Placeholder 3"/>
          <p:cNvSpPr>
            <a:spLocks noGrp="1"/>
          </p:cNvSpPr>
          <p:nvPr>
            <p:ph type="ftr" sz="quarter" idx="11"/>
          </p:nvPr>
        </p:nvSpPr>
        <p:spPr>
          <a:xfrm>
            <a:off x="762000" y="6356350"/>
            <a:ext cx="76200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3" end="3"/>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4" end="4"/>
                                            </p:txEl>
                                          </p:spTgt>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anim calcmode="lin" valueType="num">
                                      <p:cBhvr>
                                        <p:cTn id="3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34" dur="2000" fill="hold"/>
                                        <p:tgtEl>
                                          <p:spTgt spid="3">
                                            <p:txEl>
                                              <p:pRg st="5" end="5"/>
                                            </p:txEl>
                                          </p:spTgt>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anim calcmode="lin" valueType="num">
                                      <p:cBhvr>
                                        <p:cTn id="38"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39" dur="2000" fill="hold"/>
                                        <p:tgtEl>
                                          <p:spTgt spid="3">
                                            <p:txEl>
                                              <p:pRg st="6" end="6"/>
                                            </p:txEl>
                                          </p:spTgt>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anim calcmode="lin" valueType="num">
                                      <p:cBhvr>
                                        <p:cTn id="43" dur="2000" fill="hold"/>
                                        <p:tgtEl>
                                          <p:spTgt spid="3">
                                            <p:txEl>
                                              <p:pRg st="7" end="7"/>
                                            </p:txEl>
                                          </p:spTgt>
                                        </p:tgtEl>
                                        <p:attrNameLst>
                                          <p:attrName>ppt_w</p:attrName>
                                        </p:attrNameLst>
                                      </p:cBhvr>
                                      <p:tavLst>
                                        <p:tav tm="0" fmla="#ppt_w*sin(2.5*pi*$)">
                                          <p:val>
                                            <p:fltVal val="0"/>
                                          </p:val>
                                        </p:tav>
                                        <p:tav tm="100000">
                                          <p:val>
                                            <p:fltVal val="1"/>
                                          </p:val>
                                        </p:tav>
                                      </p:tavLst>
                                    </p:anim>
                                    <p:anim calcmode="lin" valueType="num">
                                      <p:cBhvr>
                                        <p:cTn id="44" dur="2000" fill="hold"/>
                                        <p:tgtEl>
                                          <p:spTgt spid="3">
                                            <p:txEl>
                                              <p:pRg st="7" end="7"/>
                                            </p:txEl>
                                          </p:spTgt>
                                        </p:tgtEl>
                                        <p:attrNameLst>
                                          <p:attrName>ppt_h</p:attrName>
                                        </p:attrNameLst>
                                      </p:cBhvr>
                                      <p:tavLst>
                                        <p:tav tm="0">
                                          <p:val>
                                            <p:strVal val="#ppt_h"/>
                                          </p:val>
                                        </p:tav>
                                        <p:tav tm="100000">
                                          <p:val>
                                            <p:strVal val="#ppt_h"/>
                                          </p:val>
                                        </p:tav>
                                      </p:tavLst>
                                    </p:anim>
                                  </p:childTnLst>
                                </p:cTn>
                              </p:par>
                              <p:par>
                                <p:cTn id="45" presetID="45" presetClass="entr" presetSubtype="0"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anim calcmode="lin" valueType="num">
                                      <p:cBhvr>
                                        <p:cTn id="48" dur="2000" fill="hold"/>
                                        <p:tgtEl>
                                          <p:spTgt spid="3">
                                            <p:txEl>
                                              <p:pRg st="8" end="8"/>
                                            </p:txEl>
                                          </p:spTgt>
                                        </p:tgtEl>
                                        <p:attrNameLst>
                                          <p:attrName>ppt_w</p:attrName>
                                        </p:attrNameLst>
                                      </p:cBhvr>
                                      <p:tavLst>
                                        <p:tav tm="0" fmla="#ppt_w*sin(2.5*pi*$)">
                                          <p:val>
                                            <p:fltVal val="0"/>
                                          </p:val>
                                        </p:tav>
                                        <p:tav tm="100000">
                                          <p:val>
                                            <p:fltVal val="1"/>
                                          </p:val>
                                        </p:tav>
                                      </p:tavLst>
                                    </p:anim>
                                    <p:anim calcmode="lin" valueType="num">
                                      <p:cBhvr>
                                        <p:cTn id="49" dur="2000" fill="hold"/>
                                        <p:tgtEl>
                                          <p:spTgt spid="3">
                                            <p:txEl>
                                              <p:pRg st="8" end="8"/>
                                            </p:txEl>
                                          </p:spTgt>
                                        </p:tgtEl>
                                        <p:attrNameLst>
                                          <p:attrName>ppt_h</p:attrName>
                                        </p:attrNameLst>
                                      </p:cBhvr>
                                      <p:tavLst>
                                        <p:tav tm="0">
                                          <p:val>
                                            <p:strVal val="#ppt_h"/>
                                          </p:val>
                                        </p:tav>
                                        <p:tav tm="100000">
                                          <p:val>
                                            <p:strVal val="#ppt_h"/>
                                          </p:val>
                                        </p:tav>
                                      </p:tavLst>
                                    </p:anim>
                                  </p:childTnLst>
                                </p:cTn>
                              </p:par>
                              <p:par>
                                <p:cTn id="50" presetID="45" presetClass="entr" presetSubtype="0" fill="hold" nodeType="with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2000"/>
                                        <p:tgtEl>
                                          <p:spTgt spid="3">
                                            <p:txEl>
                                              <p:pRg st="9" end="9"/>
                                            </p:txEl>
                                          </p:spTgt>
                                        </p:tgtEl>
                                      </p:cBhvr>
                                    </p:animEffect>
                                    <p:anim calcmode="lin" valueType="num">
                                      <p:cBhvr>
                                        <p:cTn id="53" dur="2000" fill="hold"/>
                                        <p:tgtEl>
                                          <p:spTgt spid="3">
                                            <p:txEl>
                                              <p:pRg st="9" end="9"/>
                                            </p:txEl>
                                          </p:spTgt>
                                        </p:tgtEl>
                                        <p:attrNameLst>
                                          <p:attrName>ppt_w</p:attrName>
                                        </p:attrNameLst>
                                      </p:cBhvr>
                                      <p:tavLst>
                                        <p:tav tm="0" fmla="#ppt_w*sin(2.5*pi*$)">
                                          <p:val>
                                            <p:fltVal val="0"/>
                                          </p:val>
                                        </p:tav>
                                        <p:tav tm="100000">
                                          <p:val>
                                            <p:fltVal val="1"/>
                                          </p:val>
                                        </p:tav>
                                      </p:tavLst>
                                    </p:anim>
                                    <p:anim calcmode="lin" valueType="num">
                                      <p:cBhvr>
                                        <p:cTn id="54" dur="2000" fill="hold"/>
                                        <p:tgtEl>
                                          <p:spTgt spid="3">
                                            <p:txEl>
                                              <p:pRg st="9" end="9"/>
                                            </p:txEl>
                                          </p:spTgt>
                                        </p:tgtEl>
                                        <p:attrNameLst>
                                          <p:attrName>ppt_h</p:attrName>
                                        </p:attrNameLst>
                                      </p:cBhvr>
                                      <p:tavLst>
                                        <p:tav tm="0">
                                          <p:val>
                                            <p:strVal val="#ppt_h"/>
                                          </p:val>
                                        </p:tav>
                                        <p:tav tm="100000">
                                          <p:val>
                                            <p:strVal val="#ppt_h"/>
                                          </p:val>
                                        </p:tav>
                                      </p:tavLst>
                                    </p:anim>
                                  </p:childTnLst>
                                </p:cTn>
                              </p:par>
                              <p:par>
                                <p:cTn id="55" presetID="45" presetClass="entr" presetSubtype="0" fill="hold" nodeType="with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2000"/>
                                        <p:tgtEl>
                                          <p:spTgt spid="3">
                                            <p:txEl>
                                              <p:pRg st="10" end="10"/>
                                            </p:txEl>
                                          </p:spTgt>
                                        </p:tgtEl>
                                      </p:cBhvr>
                                    </p:animEffect>
                                    <p:anim calcmode="lin" valueType="num">
                                      <p:cBhvr>
                                        <p:cTn id="58" dur="2000" fill="hold"/>
                                        <p:tgtEl>
                                          <p:spTgt spid="3">
                                            <p:txEl>
                                              <p:pRg st="10" end="10"/>
                                            </p:txEl>
                                          </p:spTgt>
                                        </p:tgtEl>
                                        <p:attrNameLst>
                                          <p:attrName>ppt_w</p:attrName>
                                        </p:attrNameLst>
                                      </p:cBhvr>
                                      <p:tavLst>
                                        <p:tav tm="0" fmla="#ppt_w*sin(2.5*pi*$)">
                                          <p:val>
                                            <p:fltVal val="0"/>
                                          </p:val>
                                        </p:tav>
                                        <p:tav tm="100000">
                                          <p:val>
                                            <p:fltVal val="1"/>
                                          </p:val>
                                        </p:tav>
                                      </p:tavLst>
                                    </p:anim>
                                    <p:anim calcmode="lin" valueType="num">
                                      <p:cBhvr>
                                        <p:cTn id="59" dur="2000" fill="hold"/>
                                        <p:tgtEl>
                                          <p:spTgt spid="3">
                                            <p:txEl>
                                              <p:pRg st="10" end="10"/>
                                            </p:txEl>
                                          </p:spTgt>
                                        </p:tgtEl>
                                        <p:attrNameLst>
                                          <p:attrName>ppt_h</p:attrName>
                                        </p:attrNameLst>
                                      </p:cBhvr>
                                      <p:tavLst>
                                        <p:tav tm="0">
                                          <p:val>
                                            <p:strVal val="#ppt_h"/>
                                          </p:val>
                                        </p:tav>
                                        <p:tav tm="100000">
                                          <p:val>
                                            <p:strVal val="#ppt_h"/>
                                          </p:val>
                                        </p:tav>
                                      </p:tavLst>
                                    </p:anim>
                                  </p:childTnLst>
                                </p:cTn>
                              </p:par>
                              <p:par>
                                <p:cTn id="60" presetID="45" presetClass="entr" presetSubtype="0" fill="hold" nodeType="with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2000"/>
                                        <p:tgtEl>
                                          <p:spTgt spid="3">
                                            <p:txEl>
                                              <p:pRg st="11" end="11"/>
                                            </p:txEl>
                                          </p:spTgt>
                                        </p:tgtEl>
                                      </p:cBhvr>
                                    </p:animEffect>
                                    <p:anim calcmode="lin" valueType="num">
                                      <p:cBhvr>
                                        <p:cTn id="63" dur="2000" fill="hold"/>
                                        <p:tgtEl>
                                          <p:spTgt spid="3">
                                            <p:txEl>
                                              <p:pRg st="11" end="11"/>
                                            </p:txEl>
                                          </p:spTgt>
                                        </p:tgtEl>
                                        <p:attrNameLst>
                                          <p:attrName>ppt_w</p:attrName>
                                        </p:attrNameLst>
                                      </p:cBhvr>
                                      <p:tavLst>
                                        <p:tav tm="0" fmla="#ppt_w*sin(2.5*pi*$)">
                                          <p:val>
                                            <p:fltVal val="0"/>
                                          </p:val>
                                        </p:tav>
                                        <p:tav tm="100000">
                                          <p:val>
                                            <p:fltVal val="1"/>
                                          </p:val>
                                        </p:tav>
                                      </p:tavLst>
                                    </p:anim>
                                    <p:anim calcmode="lin" valueType="num">
                                      <p:cBhvr>
                                        <p:cTn id="64" dur="2000" fill="hold"/>
                                        <p:tgtEl>
                                          <p:spTgt spid="3">
                                            <p:txEl>
                                              <p:pRg st="11" end="1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dirty="0"/>
              <a:t>Training  Objectives &amp; Learning Contents</a:t>
            </a:r>
          </a:p>
        </p:txBody>
      </p:sp>
      <p:sp>
        <p:nvSpPr>
          <p:cNvPr id="3" name="Content Placeholder 2"/>
          <p:cNvSpPr>
            <a:spLocks noGrp="1"/>
          </p:cNvSpPr>
          <p:nvPr>
            <p:ph idx="1"/>
          </p:nvPr>
        </p:nvSpPr>
        <p:spPr>
          <a:xfrm>
            <a:off x="457200" y="762000"/>
            <a:ext cx="8229600" cy="5562600"/>
          </a:xfrm>
        </p:spPr>
        <p:txBody>
          <a:bodyPr>
            <a:noAutofit/>
          </a:bodyPr>
          <a:lstStyle/>
          <a:p>
            <a:pPr>
              <a:buFont typeface="Wingdings" panose="05000000000000000000" pitchFamily="2" charset="2"/>
              <a:buChar char="Ø"/>
            </a:pPr>
            <a:endParaRPr lang="en-US" dirty="0" smtClean="0"/>
          </a:p>
          <a:p>
            <a:pPr>
              <a:buFont typeface="Wingdings" panose="05000000000000000000" pitchFamily="2" charset="2"/>
              <a:buChar char="Ø"/>
            </a:pPr>
            <a:r>
              <a:rPr lang="en-US" sz="2000" dirty="0">
                <a:solidFill>
                  <a:schemeClr val="tx1"/>
                </a:solidFill>
                <a:uFillTx/>
                <a:sym typeface="+mn-ea"/>
              </a:rPr>
              <a:t>12.0 How To Improve Communication </a:t>
            </a:r>
            <a:r>
              <a:rPr lang="en-US" sz="2000" dirty="0" smtClean="0">
                <a:solidFill>
                  <a:schemeClr val="tx1"/>
                </a:solidFill>
                <a:uFillTx/>
                <a:sym typeface="+mn-ea"/>
              </a:rPr>
              <a:t>Skills.</a:t>
            </a:r>
            <a:endParaRPr lang="en-US" sz="2000" dirty="0" smtClean="0">
              <a:solidFill>
                <a:schemeClr val="tx1"/>
              </a:solidFill>
              <a:uFillTx/>
            </a:endParaRPr>
          </a:p>
          <a:p>
            <a:pPr>
              <a:buFont typeface="Wingdings" panose="05000000000000000000" pitchFamily="2" charset="2"/>
              <a:buChar char="Ø"/>
            </a:pPr>
            <a:r>
              <a:rPr lang="en-US" sz="2000" dirty="0">
                <a:solidFill>
                  <a:schemeClr val="tx1"/>
                </a:solidFill>
                <a:uFillTx/>
                <a:sym typeface="+mn-ea"/>
              </a:rPr>
              <a:t>13.0 How To Improve ONLINE  </a:t>
            </a:r>
            <a:r>
              <a:rPr lang="en-US" sz="2000" dirty="0" smtClean="0">
                <a:solidFill>
                  <a:schemeClr val="tx1"/>
                </a:solidFill>
                <a:uFillTx/>
                <a:sym typeface="+mn-ea"/>
              </a:rPr>
              <a:t>Communication.</a:t>
            </a:r>
            <a:endParaRPr lang="en-US" sz="2000" dirty="0" smtClean="0">
              <a:solidFill>
                <a:schemeClr val="tx1"/>
              </a:solidFill>
              <a:uFillTx/>
            </a:endParaRPr>
          </a:p>
          <a:p>
            <a:pPr>
              <a:buFont typeface="Wingdings" panose="05000000000000000000" pitchFamily="2" charset="2"/>
              <a:buChar char="Ø"/>
            </a:pPr>
            <a:r>
              <a:rPr lang="en-US" sz="2000" dirty="0">
                <a:solidFill>
                  <a:schemeClr val="tx1"/>
                </a:solidFill>
                <a:uFillTx/>
                <a:sym typeface="+mn-ea"/>
              </a:rPr>
              <a:t>14.0 How To Be A Better Active </a:t>
            </a:r>
            <a:r>
              <a:rPr lang="en-US" sz="2000" dirty="0" smtClean="0">
                <a:solidFill>
                  <a:schemeClr val="tx1"/>
                </a:solidFill>
                <a:uFillTx/>
                <a:sym typeface="+mn-ea"/>
              </a:rPr>
              <a:t>Listener.</a:t>
            </a:r>
            <a:endParaRPr lang="en-US" sz="2000" dirty="0" smtClean="0">
              <a:solidFill>
                <a:schemeClr val="tx1"/>
              </a:solidFill>
              <a:uFillTx/>
            </a:endParaRPr>
          </a:p>
          <a:p>
            <a:pPr>
              <a:buFont typeface="Wingdings" panose="05000000000000000000" pitchFamily="2" charset="2"/>
              <a:buChar char="Ø"/>
            </a:pPr>
            <a:r>
              <a:rPr lang="en-US" sz="2000" dirty="0">
                <a:solidFill>
                  <a:schemeClr val="tx1"/>
                </a:solidFill>
                <a:uFillTx/>
                <a:sym typeface="+mn-ea"/>
              </a:rPr>
              <a:t>15.0 Tips To Keep Audiences Engaged When You </a:t>
            </a:r>
            <a:r>
              <a:rPr lang="en-US" sz="2000" dirty="0" smtClean="0">
                <a:solidFill>
                  <a:schemeClr val="tx1"/>
                </a:solidFill>
                <a:uFillTx/>
                <a:sym typeface="+mn-ea"/>
              </a:rPr>
              <a:t>Speak.</a:t>
            </a:r>
            <a:endParaRPr lang="en-US" sz="2000" dirty="0" smtClean="0">
              <a:solidFill>
                <a:schemeClr val="tx1"/>
              </a:solidFill>
              <a:uFillTx/>
            </a:endParaRPr>
          </a:p>
          <a:p>
            <a:pPr>
              <a:buFont typeface="Wingdings" panose="05000000000000000000" pitchFamily="2" charset="2"/>
              <a:buChar char="Ø"/>
            </a:pPr>
            <a:r>
              <a:rPr lang="en-US" sz="2000" dirty="0">
                <a:solidFill>
                  <a:schemeClr val="tx1"/>
                </a:solidFill>
                <a:uFillTx/>
                <a:sym typeface="+mn-ea"/>
              </a:rPr>
              <a:t>16.0 Some Strategies To Improve Collaboration Via Effective Communication &amp; Effective Time </a:t>
            </a:r>
            <a:r>
              <a:rPr lang="en-US" sz="2000" dirty="0" smtClean="0">
                <a:solidFill>
                  <a:schemeClr val="tx1"/>
                </a:solidFill>
                <a:uFillTx/>
                <a:sym typeface="+mn-ea"/>
              </a:rPr>
              <a:t>Management.</a:t>
            </a:r>
            <a:endParaRPr lang="en-US" sz="2000" dirty="0" smtClean="0">
              <a:solidFill>
                <a:schemeClr val="tx1"/>
              </a:solidFill>
              <a:uFillTx/>
            </a:endParaRPr>
          </a:p>
          <a:p>
            <a:pPr>
              <a:buFont typeface="Wingdings" panose="05000000000000000000" pitchFamily="2" charset="2"/>
              <a:buChar char="Ø"/>
            </a:pPr>
            <a:r>
              <a:rPr lang="en-US" sz="2000" dirty="0">
                <a:solidFill>
                  <a:schemeClr val="tx1"/>
                </a:solidFill>
                <a:uFillTx/>
                <a:sym typeface="+mn-ea"/>
              </a:rPr>
              <a:t>17.0 Mini Case Study-Phi’s </a:t>
            </a:r>
            <a:r>
              <a:rPr lang="en-US" sz="2000" dirty="0" smtClean="0">
                <a:solidFill>
                  <a:schemeClr val="tx1"/>
                </a:solidFill>
                <a:uFillTx/>
                <a:sym typeface="+mn-ea"/>
              </a:rPr>
              <a:t>Story.</a:t>
            </a:r>
            <a:endParaRPr lang="en-US" sz="2000" dirty="0" smtClean="0">
              <a:solidFill>
                <a:schemeClr val="tx1"/>
              </a:solidFill>
              <a:uFillTx/>
            </a:endParaRPr>
          </a:p>
          <a:p>
            <a:pPr>
              <a:buFont typeface="Wingdings" panose="05000000000000000000" pitchFamily="2" charset="2"/>
              <a:buChar char="Ø"/>
            </a:pPr>
            <a:r>
              <a:rPr lang="en-US" sz="2000" dirty="0">
                <a:solidFill>
                  <a:schemeClr val="tx1"/>
                </a:solidFill>
                <a:uFillTx/>
                <a:sym typeface="+mn-ea"/>
              </a:rPr>
              <a:t>18.0 Summary &amp; Conclusion</a:t>
            </a:r>
            <a:r>
              <a:rPr lang="en-US" dirty="0">
                <a:uFillTx/>
                <a:sym typeface="+mn-ea"/>
              </a:rPr>
              <a:t/>
            </a:r>
            <a:br>
              <a:rPr lang="en-US" dirty="0">
                <a:uFillTx/>
                <a:sym typeface="+mn-ea"/>
              </a:rPr>
            </a:br>
            <a:endParaRPr lang="en-US" dirty="0" smtClean="0"/>
          </a:p>
          <a:p>
            <a:pPr>
              <a:buFont typeface="Wingdings" panose="05000000000000000000" pitchFamily="2" charset="2"/>
              <a:buChar char="Ø"/>
            </a:pPr>
            <a:endParaRPr lang="en-US" sz="2400" dirty="0" smtClean="0"/>
          </a:p>
          <a:p>
            <a:pPr>
              <a:buFont typeface="Wingdings" panose="05000000000000000000" pitchFamily="2" charset="2"/>
              <a:buChar char="Ø"/>
            </a:pPr>
            <a:endParaRPr lang="en-US" sz="2400" dirty="0" smtClean="0"/>
          </a:p>
          <a:p>
            <a:pPr>
              <a:buFont typeface="Wingdings" panose="05000000000000000000" pitchFamily="2" charset="2"/>
              <a:buChar char="Ø"/>
            </a:pPr>
            <a:endParaRPr lang="en-US" sz="2400" dirty="0"/>
          </a:p>
        </p:txBody>
      </p:sp>
      <p:sp>
        <p:nvSpPr>
          <p:cNvPr id="4" name="Footer Placeholder 3"/>
          <p:cNvSpPr>
            <a:spLocks noGrp="1"/>
          </p:cNvSpPr>
          <p:nvPr>
            <p:ph type="ftr" sz="quarter" idx="11"/>
          </p:nvPr>
        </p:nvSpPr>
        <p:spPr>
          <a:xfrm>
            <a:off x="762000" y="6356350"/>
            <a:ext cx="75438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3200" dirty="0" smtClean="0"/>
              <a:t/>
            </a:r>
            <a:br>
              <a:rPr lang="en-US" sz="3200" dirty="0" smtClean="0"/>
            </a:br>
            <a:r>
              <a:rPr lang="en-US" sz="3200" dirty="0" smtClean="0"/>
              <a:t>1.0 </a:t>
            </a:r>
            <a:r>
              <a:rPr lang="en-US" sz="3200" dirty="0"/>
              <a:t>What Is Time Management?</a:t>
            </a:r>
            <a:br>
              <a:rPr lang="en-US" sz="3200" dirty="0"/>
            </a:br>
            <a:endParaRPr lang="en-US" sz="3200" dirty="0"/>
          </a:p>
        </p:txBody>
      </p:sp>
      <p:sp>
        <p:nvSpPr>
          <p:cNvPr id="3" name="Content Placeholder 2"/>
          <p:cNvSpPr>
            <a:spLocks noGrp="1"/>
          </p:cNvSpPr>
          <p:nvPr>
            <p:ph idx="1"/>
          </p:nvPr>
        </p:nvSpPr>
        <p:spPr>
          <a:xfrm>
            <a:off x="457200" y="914400"/>
            <a:ext cx="8229600" cy="5410200"/>
          </a:xfrm>
        </p:spPr>
        <p:txBody>
          <a:bodyPr>
            <a:noAutofit/>
          </a:bodyPr>
          <a:lstStyle/>
          <a:p>
            <a:pPr>
              <a:buFont typeface="Wingdings" panose="05000000000000000000" pitchFamily="2" charset="2"/>
              <a:buChar char="q"/>
            </a:pPr>
            <a:r>
              <a:rPr lang="en-US" sz="3600" dirty="0"/>
              <a:t>“</a:t>
            </a:r>
            <a:r>
              <a:rPr lang="en-US" sz="2000" b="1" dirty="0">
                <a:solidFill>
                  <a:schemeClr val="tx1"/>
                </a:solidFill>
                <a:uFillTx/>
              </a:rPr>
              <a:t>Time </a:t>
            </a:r>
            <a:r>
              <a:rPr lang="en-US" sz="2000" b="1" dirty="0" smtClean="0">
                <a:solidFill>
                  <a:schemeClr val="tx1"/>
                </a:solidFill>
                <a:uFillTx/>
              </a:rPr>
              <a:t>Management </a:t>
            </a:r>
            <a:r>
              <a:rPr lang="en-US" sz="2000" b="1" dirty="0">
                <a:solidFill>
                  <a:schemeClr val="tx1"/>
                </a:solidFill>
                <a:uFillTx/>
              </a:rPr>
              <a:t>is</a:t>
            </a:r>
            <a:r>
              <a:rPr lang="en-US" sz="2000" dirty="0">
                <a:solidFill>
                  <a:schemeClr val="tx1"/>
                </a:solidFill>
                <a:uFillTx/>
              </a:rPr>
              <a:t> </a:t>
            </a:r>
            <a:r>
              <a:rPr lang="en-US" sz="2000" b="1" dirty="0">
                <a:solidFill>
                  <a:schemeClr val="tx1"/>
                </a:solidFill>
                <a:uFillTx/>
              </a:rPr>
              <a:t>the process of organizing and planning how to divide your time between different activities</a:t>
            </a:r>
            <a:r>
              <a:rPr lang="en-US" sz="2000" dirty="0">
                <a:solidFill>
                  <a:schemeClr val="tx1"/>
                </a:solidFill>
                <a:uFillTx/>
              </a:rPr>
              <a:t>. </a:t>
            </a:r>
            <a:endParaRPr lang="en-US" sz="2000" dirty="0" smtClean="0">
              <a:solidFill>
                <a:schemeClr val="tx1"/>
              </a:solidFill>
              <a:uFillTx/>
            </a:endParaRPr>
          </a:p>
          <a:p>
            <a:pPr>
              <a:buFont typeface="Wingdings" panose="05000000000000000000" pitchFamily="2" charset="2"/>
              <a:buChar char="q"/>
            </a:pPr>
            <a:r>
              <a:rPr lang="en-US" sz="2000" dirty="0" smtClean="0">
                <a:solidFill>
                  <a:schemeClr val="tx1"/>
                </a:solidFill>
                <a:uFillTx/>
              </a:rPr>
              <a:t>Get </a:t>
            </a:r>
            <a:r>
              <a:rPr lang="en-US" sz="2000" dirty="0">
                <a:solidFill>
                  <a:schemeClr val="tx1"/>
                </a:solidFill>
                <a:uFillTx/>
              </a:rPr>
              <a:t>it right, and you'll end up working smarter, not harder, to get more done in less time – even when time is tight and pressures are high. </a:t>
            </a:r>
            <a:endParaRPr lang="en-US" sz="2000" dirty="0" smtClean="0">
              <a:solidFill>
                <a:schemeClr val="tx1"/>
              </a:solidFill>
              <a:uFillTx/>
            </a:endParaRPr>
          </a:p>
          <a:p>
            <a:pPr>
              <a:buFont typeface="Wingdings" panose="05000000000000000000" pitchFamily="2" charset="2"/>
              <a:buChar char="q"/>
            </a:pPr>
            <a:r>
              <a:rPr lang="en-US" sz="2000" dirty="0" smtClean="0">
                <a:solidFill>
                  <a:schemeClr val="tx1"/>
                </a:solidFill>
                <a:uFillTx/>
              </a:rPr>
              <a:t>The </a:t>
            </a:r>
            <a:r>
              <a:rPr lang="en-US" sz="2000" dirty="0">
                <a:solidFill>
                  <a:schemeClr val="tx1"/>
                </a:solidFill>
                <a:uFillTx/>
              </a:rPr>
              <a:t>highest achievers manage their time exceptionally well</a:t>
            </a:r>
            <a:r>
              <a:rPr lang="en-US" sz="2000" dirty="0" smtClean="0">
                <a:solidFill>
                  <a:schemeClr val="tx1"/>
                </a:solidFill>
                <a:uFillTx/>
              </a:rPr>
              <a:t>.”</a:t>
            </a:r>
          </a:p>
          <a:p>
            <a:pPr>
              <a:buFont typeface="Wingdings" panose="05000000000000000000" pitchFamily="2" charset="2"/>
              <a:buChar char="q"/>
            </a:pPr>
            <a:r>
              <a:rPr lang="en-US" sz="2000" dirty="0" smtClean="0">
                <a:uFillTx/>
                <a:sym typeface="+mn-ea"/>
              </a:rPr>
              <a:t>“</a:t>
            </a:r>
            <a:r>
              <a:rPr lang="en-US" sz="2000" b="1" dirty="0" smtClean="0">
                <a:uFillTx/>
                <a:sym typeface="+mn-ea"/>
              </a:rPr>
              <a:t>Time Management </a:t>
            </a:r>
            <a:r>
              <a:rPr lang="en-US" sz="2000" dirty="0">
                <a:uFillTx/>
                <a:sym typeface="+mn-ea"/>
              </a:rPr>
              <a:t>is a technique for using your time more effectively. </a:t>
            </a:r>
            <a:endParaRPr lang="en-US" sz="2000" dirty="0" smtClean="0">
              <a:solidFill>
                <a:schemeClr val="tx1"/>
              </a:solidFill>
              <a:uFillTx/>
            </a:endParaRPr>
          </a:p>
          <a:p>
            <a:pPr>
              <a:buFont typeface="Wingdings" panose="05000000000000000000" pitchFamily="2" charset="2"/>
              <a:buChar char="q"/>
            </a:pPr>
            <a:r>
              <a:rPr lang="en-US" sz="2000" dirty="0" smtClean="0">
                <a:uFillTx/>
                <a:sym typeface="+mn-ea"/>
              </a:rPr>
              <a:t>Organize </a:t>
            </a:r>
            <a:r>
              <a:rPr lang="en-US" sz="2000" dirty="0">
                <a:uFillTx/>
                <a:sym typeface="+mn-ea"/>
              </a:rPr>
              <a:t>your professional and personal </a:t>
            </a:r>
            <a:r>
              <a:rPr lang="en-US" sz="2000" dirty="0" smtClean="0">
                <a:uFillTx/>
                <a:sym typeface="+mn-ea"/>
              </a:rPr>
              <a:t>tasks, </a:t>
            </a:r>
            <a:r>
              <a:rPr lang="en-US" sz="2000" dirty="0">
                <a:uFillTx/>
                <a:sym typeface="+mn-ea"/>
              </a:rPr>
              <a:t>based on how urgent and important they </a:t>
            </a:r>
            <a:r>
              <a:rPr lang="en-US" sz="2000" dirty="0" smtClean="0">
                <a:uFillTx/>
                <a:sym typeface="+mn-ea"/>
              </a:rPr>
              <a:t>are; </a:t>
            </a:r>
            <a:r>
              <a:rPr lang="en-US" sz="2000" dirty="0">
                <a:uFillTx/>
                <a:sym typeface="+mn-ea"/>
              </a:rPr>
              <a:t>and take care of the most urgent and important </a:t>
            </a:r>
            <a:r>
              <a:rPr lang="en-US" sz="2000" dirty="0" smtClean="0">
                <a:uFillTx/>
                <a:sym typeface="+mn-ea"/>
              </a:rPr>
              <a:t>first; </a:t>
            </a:r>
            <a:r>
              <a:rPr lang="en-US" sz="2000" dirty="0">
                <a:uFillTx/>
                <a:sym typeface="+mn-ea"/>
              </a:rPr>
              <a:t>followed by activities that are not urgent but still important</a:t>
            </a:r>
            <a:r>
              <a:rPr lang="en-US" sz="2000" dirty="0" smtClean="0">
                <a:uFillTx/>
                <a:sym typeface="+mn-ea"/>
              </a:rPr>
              <a:t>.” </a:t>
            </a:r>
            <a:endParaRPr lang="en-US" sz="2000" dirty="0" smtClean="0">
              <a:solidFill>
                <a:schemeClr val="tx1"/>
              </a:solidFill>
              <a:uFillTx/>
            </a:endParaRPr>
          </a:p>
        </p:txBody>
      </p:sp>
      <p:sp>
        <p:nvSpPr>
          <p:cNvPr id="4" name="Footer Placeholder 3"/>
          <p:cNvSpPr>
            <a:spLocks noGrp="1"/>
          </p:cNvSpPr>
          <p:nvPr>
            <p:ph type="ftr" sz="quarter" idx="11"/>
          </p:nvPr>
        </p:nvSpPr>
        <p:spPr>
          <a:xfrm>
            <a:off x="609600" y="6248400"/>
            <a:ext cx="7620000" cy="47307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5" dur="2000" fill="hold"/>
                                        <p:tgtEl>
                                          <p:spTgt spid="3">
                                            <p:txEl>
                                              <p:pRg st="0" end="0"/>
                                            </p:txEl>
                                          </p:spTgt>
                                        </p:tgtEl>
                                        <p:attrNameLst>
                                          <p:attrName>ppt_h</p:attrName>
                                        </p:attrNameLst>
                                      </p:cBhvr>
                                      <p:tavLst>
                                        <p:tav tm="0">
                                          <p:val>
                                            <p:strVal val="#ppt_h"/>
                                          </p:val>
                                        </p:tav>
                                        <p:tav tm="100000">
                                          <p:val>
                                            <p:strVal val="#ppt_h"/>
                                          </p:val>
                                        </p:tav>
                                      </p:tavLst>
                                    </p:anim>
                                  </p:childTnLst>
                                </p:cTn>
                              </p:par>
                              <p:par>
                                <p:cTn id="16" presetID="45"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2000"/>
                                        <p:tgtEl>
                                          <p:spTgt spid="3">
                                            <p:txEl>
                                              <p:pRg st="1" end="1"/>
                                            </p:txEl>
                                          </p:spTgt>
                                        </p:tgtEl>
                                      </p:cBhvr>
                                    </p:animEffect>
                                    <p:anim calcmode="lin" valueType="num">
                                      <p:cBhvr>
                                        <p:cTn id="19"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0" dur="2000" fill="hold"/>
                                        <p:tgtEl>
                                          <p:spTgt spid="3">
                                            <p:txEl>
                                              <p:pRg st="1" end="1"/>
                                            </p:txEl>
                                          </p:spTgt>
                                        </p:tgtEl>
                                        <p:attrNameLst>
                                          <p:attrName>ppt_h</p:attrName>
                                        </p:attrNameLst>
                                      </p:cBhvr>
                                      <p:tavLst>
                                        <p:tav tm="0">
                                          <p:val>
                                            <p:strVal val="#ppt_h"/>
                                          </p:val>
                                        </p:tav>
                                        <p:tav tm="100000">
                                          <p:val>
                                            <p:strVal val="#ppt_h"/>
                                          </p:val>
                                        </p:tav>
                                      </p:tavLst>
                                    </p:anim>
                                  </p:childTnLst>
                                </p:cTn>
                              </p:par>
                              <p:par>
                                <p:cTn id="21" presetID="45"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5" dur="2000" fill="hold"/>
                                        <p:tgtEl>
                                          <p:spTgt spid="3">
                                            <p:txEl>
                                              <p:pRg st="2" end="2"/>
                                            </p:txEl>
                                          </p:spTgt>
                                        </p:tgtEl>
                                        <p:attrNameLst>
                                          <p:attrName>ppt_h</p:attrName>
                                        </p:attrNameLst>
                                      </p:cBhvr>
                                      <p:tavLst>
                                        <p:tav tm="0">
                                          <p:val>
                                            <p:strVal val="#ppt_h"/>
                                          </p:val>
                                        </p:tav>
                                        <p:tav tm="100000">
                                          <p:val>
                                            <p:strVal val="#ppt_h"/>
                                          </p:val>
                                        </p:tav>
                                      </p:tavLst>
                                    </p:anim>
                                  </p:childTnLst>
                                </p:cTn>
                              </p:par>
                              <p:par>
                                <p:cTn id="26" presetID="45" presetClass="entr" presetSubtype="0"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par>
                                <p:cTn id="31" presetID="45" presetClass="entr" presetSubtype="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2000"/>
                                        <p:tgtEl>
                                          <p:spTgt spid="3">
                                            <p:txEl>
                                              <p:pRg st="4" end="4"/>
                                            </p:txEl>
                                          </p:spTgt>
                                        </p:tgtEl>
                                      </p:cBhvr>
                                    </p:animEffect>
                                    <p:anim calcmode="lin" valueType="num">
                                      <p:cBhvr>
                                        <p:cTn id="34"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5"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
            </a:r>
            <a:br>
              <a:rPr lang="en-US" dirty="0" smtClean="0"/>
            </a:br>
            <a:r>
              <a:rPr lang="en-US" dirty="0" smtClean="0"/>
              <a:t>1.0 </a:t>
            </a:r>
            <a:r>
              <a:rPr lang="en-US" dirty="0"/>
              <a:t>What Is Time Management?</a:t>
            </a:r>
            <a:br>
              <a:rPr lang="en-US" dirty="0"/>
            </a:br>
            <a:endParaRPr lang="en-US" dirty="0"/>
          </a:p>
        </p:txBody>
      </p:sp>
      <p:sp>
        <p:nvSpPr>
          <p:cNvPr id="3" name="Content Placeholder 2"/>
          <p:cNvSpPr>
            <a:spLocks noGrp="1"/>
          </p:cNvSpPr>
          <p:nvPr>
            <p:ph idx="1"/>
          </p:nvPr>
        </p:nvSpPr>
        <p:spPr>
          <a:xfrm>
            <a:off x="457200" y="914400"/>
            <a:ext cx="8229600" cy="5334000"/>
          </a:xfrm>
        </p:spPr>
        <p:txBody>
          <a:bodyPr>
            <a:normAutofit/>
          </a:bodyPr>
          <a:lstStyle/>
          <a:p>
            <a:pPr>
              <a:buFont typeface="Wingdings" panose="05000000000000000000" pitchFamily="2" charset="2"/>
              <a:buChar char="q"/>
            </a:pPr>
            <a:r>
              <a:rPr lang="en-US" sz="2000" dirty="0" smtClean="0">
                <a:uFillTx/>
                <a:sym typeface="+mn-ea"/>
              </a:rPr>
              <a:t>“By </a:t>
            </a:r>
            <a:r>
              <a:rPr lang="en-US" sz="2000" dirty="0">
                <a:uFillTx/>
                <a:sym typeface="+mn-ea"/>
              </a:rPr>
              <a:t>prioritizing your workload, you can focus your time and energy where they matter most.</a:t>
            </a:r>
            <a:endParaRPr lang="en-US" sz="2000" dirty="0">
              <a:solidFill>
                <a:schemeClr val="tx1"/>
              </a:solidFill>
              <a:uFillTx/>
            </a:endParaRPr>
          </a:p>
          <a:p>
            <a:pPr>
              <a:buFont typeface="Wingdings" panose="05000000000000000000" pitchFamily="2" charset="2"/>
              <a:buChar char="q"/>
            </a:pPr>
            <a:r>
              <a:rPr lang="en-US" sz="2000" dirty="0">
                <a:uFillTx/>
                <a:sym typeface="+mn-ea"/>
              </a:rPr>
              <a:t>The table below shows the </a:t>
            </a:r>
            <a:r>
              <a:rPr lang="en-US" sz="2000" b="1" dirty="0">
                <a:uFillTx/>
                <a:sym typeface="+mn-ea"/>
              </a:rPr>
              <a:t>Eisenhower Matrix</a:t>
            </a:r>
            <a:r>
              <a:rPr lang="en-US" sz="2000" dirty="0">
                <a:uFillTx/>
                <a:sym typeface="+mn-ea"/>
              </a:rPr>
              <a:t>, a popular time management strategy for assessing and prioritizing tasks. </a:t>
            </a:r>
            <a:endParaRPr lang="en-US" sz="2000" dirty="0">
              <a:solidFill>
                <a:schemeClr val="tx1"/>
              </a:solidFill>
              <a:uFillTx/>
            </a:endParaRPr>
          </a:p>
          <a:p>
            <a:pPr>
              <a:buFont typeface="Wingdings" panose="05000000000000000000" pitchFamily="2" charset="2"/>
              <a:buChar char="q"/>
            </a:pPr>
            <a:r>
              <a:rPr lang="en-US" sz="2000" dirty="0">
                <a:uFillTx/>
                <a:sym typeface="+mn-ea"/>
              </a:rPr>
              <a:t>Each quadrant has examples for types of activities and the order in which to handle them.”</a:t>
            </a:r>
            <a:endParaRPr lang="en-US" sz="2000" dirty="0">
              <a:solidFill>
                <a:schemeClr val="tx1"/>
              </a:solidFill>
              <a:uFillTx/>
              <a:sym typeface="+mn-ea"/>
            </a:endParaRPr>
          </a:p>
          <a:p>
            <a:pPr>
              <a:buFont typeface="Wingdings" panose="05000000000000000000" pitchFamily="2" charset="2"/>
              <a:buChar char="q"/>
            </a:pPr>
            <a:r>
              <a:rPr lang="en-US" sz="2000" i="1" dirty="0" smtClean="0">
                <a:uFillTx/>
                <a:sym typeface="+mn-ea"/>
              </a:rPr>
              <a:t>“</a:t>
            </a:r>
            <a:r>
              <a:rPr lang="en-US" sz="2000" b="1" i="1" dirty="0">
                <a:uFillTx/>
                <a:sym typeface="+mn-ea"/>
              </a:rPr>
              <a:t>Time M</a:t>
            </a:r>
            <a:r>
              <a:rPr lang="en-US" sz="2000" b="1" i="1" dirty="0" smtClean="0">
                <a:uFillTx/>
                <a:sym typeface="+mn-ea"/>
              </a:rPr>
              <a:t>anagement </a:t>
            </a:r>
            <a:r>
              <a:rPr lang="en-US" sz="2000" i="1" dirty="0">
                <a:uFillTx/>
                <a:sym typeface="+mn-ea"/>
              </a:rPr>
              <a:t>is how you plan, organize, and do your tasks and activities in a smart way. </a:t>
            </a:r>
            <a:r>
              <a:rPr lang="en-US" sz="2000" i="1" dirty="0" smtClean="0">
                <a:uFillTx/>
                <a:sym typeface="+mn-ea"/>
              </a:rPr>
              <a:t>”</a:t>
            </a:r>
            <a:endParaRPr lang="en-US" sz="2000" i="1" dirty="0" smtClean="0">
              <a:solidFill>
                <a:schemeClr val="tx1"/>
              </a:solidFill>
              <a:uFillTx/>
            </a:endParaRPr>
          </a:p>
          <a:p>
            <a:pPr>
              <a:buFont typeface="Wingdings" panose="05000000000000000000" pitchFamily="2" charset="2"/>
              <a:buChar char="q"/>
            </a:pPr>
            <a:r>
              <a:rPr lang="en-US" sz="2000" i="1" dirty="0">
                <a:uFillTx/>
                <a:sym typeface="+mn-ea"/>
              </a:rPr>
              <a:t>“If we’re lucky and live to age 80, we have about four thousand weeks to live</a:t>
            </a:r>
            <a:r>
              <a:rPr lang="en-US" sz="2000" i="1" dirty="0" smtClean="0">
                <a:uFillTx/>
                <a:sym typeface="+mn-ea"/>
              </a:rPr>
              <a:t>.</a:t>
            </a:r>
            <a:endParaRPr lang="en-US" sz="2000" i="1" dirty="0" smtClean="0">
              <a:solidFill>
                <a:schemeClr val="tx1"/>
              </a:solidFill>
              <a:uFillTx/>
            </a:endParaRPr>
          </a:p>
          <a:p>
            <a:pPr>
              <a:buFont typeface="Wingdings" panose="05000000000000000000" pitchFamily="2" charset="2"/>
              <a:buChar char="q"/>
            </a:pPr>
            <a:r>
              <a:rPr lang="en-US" sz="2000" i="1" dirty="0" smtClean="0">
                <a:uFillTx/>
                <a:sym typeface="+mn-ea"/>
              </a:rPr>
              <a:t> </a:t>
            </a:r>
            <a:r>
              <a:rPr lang="en-US" sz="2000" i="1" dirty="0">
                <a:uFillTx/>
                <a:sym typeface="+mn-ea"/>
              </a:rPr>
              <a:t>Time M</a:t>
            </a:r>
            <a:r>
              <a:rPr lang="en-US" sz="2000" i="1" dirty="0" smtClean="0">
                <a:uFillTx/>
                <a:sym typeface="+mn-ea"/>
              </a:rPr>
              <a:t>anagement </a:t>
            </a:r>
            <a:r>
              <a:rPr lang="en-US" sz="2000" i="1" dirty="0">
                <a:uFillTx/>
                <a:sym typeface="+mn-ea"/>
              </a:rPr>
              <a:t>is not about masterfully squeezing as much as possible into those weeks. </a:t>
            </a:r>
            <a:endParaRPr lang="en-US" sz="2000" i="1" dirty="0" smtClean="0">
              <a:solidFill>
                <a:schemeClr val="tx1"/>
              </a:solidFill>
              <a:uFillTx/>
            </a:endParaRPr>
          </a:p>
          <a:p>
            <a:pPr>
              <a:buFont typeface="Wingdings" panose="05000000000000000000" pitchFamily="2" charset="2"/>
              <a:buChar char="q"/>
            </a:pPr>
            <a:r>
              <a:rPr lang="en-US" sz="2000" i="1" dirty="0" smtClean="0">
                <a:uFillTx/>
                <a:sym typeface="+mn-ea"/>
              </a:rPr>
              <a:t>Rather</a:t>
            </a:r>
            <a:r>
              <a:rPr lang="en-US" sz="2000" i="1" dirty="0">
                <a:uFillTx/>
                <a:sym typeface="+mn-ea"/>
              </a:rPr>
              <a:t>, </a:t>
            </a:r>
            <a:r>
              <a:rPr lang="en-US" sz="2000" i="1" dirty="0" smtClean="0">
                <a:uFillTx/>
                <a:sym typeface="+mn-ea"/>
              </a:rPr>
              <a:t>Time </a:t>
            </a:r>
            <a:r>
              <a:rPr lang="en-US" sz="2000" i="1" dirty="0">
                <a:uFillTx/>
                <a:sym typeface="+mn-ea"/>
              </a:rPr>
              <a:t>M</a:t>
            </a:r>
            <a:r>
              <a:rPr lang="en-US" sz="2000" i="1" dirty="0" smtClean="0">
                <a:uFillTx/>
                <a:sym typeface="+mn-ea"/>
              </a:rPr>
              <a:t>anagement </a:t>
            </a:r>
            <a:r>
              <a:rPr lang="en-US" sz="2000" i="1" dirty="0">
                <a:uFillTx/>
                <a:sym typeface="+mn-ea"/>
              </a:rPr>
              <a:t>is about accepting there will never be enough time, so we need to focus on getting the most important things done with the time we are given.”</a:t>
            </a:r>
            <a:endParaRPr lang="en-US" sz="2000" i="1" dirty="0">
              <a:solidFill>
                <a:schemeClr val="tx1"/>
              </a:solidFill>
              <a:uFillTx/>
            </a:endParaRPr>
          </a:p>
          <a:p>
            <a:pPr>
              <a:buFont typeface="Wingdings" panose="05000000000000000000" pitchFamily="2" charset="2"/>
              <a:buChar char="q"/>
            </a:pPr>
            <a:endParaRPr lang="en-US" sz="2000" dirty="0">
              <a:solidFill>
                <a:schemeClr val="tx1"/>
              </a:solidFill>
              <a:uFillTx/>
            </a:endParaRPr>
          </a:p>
          <a:p>
            <a:endParaRPr lang="en-US" sz="2000" dirty="0" smtClean="0">
              <a:solidFill>
                <a:schemeClr val="tx1"/>
              </a:solidFill>
              <a:uFillTx/>
            </a:endParaRPr>
          </a:p>
        </p:txBody>
      </p:sp>
      <p:sp>
        <p:nvSpPr>
          <p:cNvPr id="4" name="Footer Placeholder 3"/>
          <p:cNvSpPr>
            <a:spLocks noGrp="1"/>
          </p:cNvSpPr>
          <p:nvPr>
            <p:ph type="ftr" sz="quarter" idx="11"/>
          </p:nvPr>
        </p:nvSpPr>
        <p:spPr>
          <a:xfrm>
            <a:off x="914400" y="6172200"/>
            <a:ext cx="7315200" cy="549275"/>
          </a:xfrm>
        </p:spPr>
        <p:txBody>
          <a:bodyPr/>
          <a:lstStyle/>
          <a:p>
            <a:r>
              <a:rPr lang="en-US" dirty="0" smtClean="0"/>
              <a:t>"Time Management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7"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anim calcmode="lin" valueType="num">
                                      <p:cBhvr>
                                        <p:cTn id="4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44"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45"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2000"/>
                                        <p:tgtEl>
                                          <p:spTgt spid="3">
                                            <p:txEl>
                                              <p:pRg st="6" end="6"/>
                                            </p:txEl>
                                          </p:spTgt>
                                        </p:tgtEl>
                                      </p:cBhvr>
                                    </p:animEffect>
                                    <p:anim calcmode="lin" valueType="num">
                                      <p:cBhvr>
                                        <p:cTn id="50"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51" dur="2000" fill="hold"/>
                                        <p:tgtEl>
                                          <p:spTgt spid="3">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t/>
            </a:r>
            <a:br>
              <a:rPr lang="en-US" dirty="0" smtClean="0"/>
            </a:br>
            <a:r>
              <a:rPr lang="en-US" sz="3600" dirty="0" smtClean="0"/>
              <a:t>1.0 </a:t>
            </a:r>
            <a:r>
              <a:rPr lang="en-US" sz="3600" dirty="0"/>
              <a:t>What Is Time Management?</a:t>
            </a:r>
            <a:br>
              <a:rPr lang="en-US" sz="3600" dirty="0"/>
            </a:br>
            <a:endParaRPr lang="en-US" sz="3600" dirty="0"/>
          </a:p>
        </p:txBody>
      </p:sp>
      <p:graphicFrame>
        <p:nvGraphicFramePr>
          <p:cNvPr id="6" name="Content Placeholder 5"/>
          <p:cNvGraphicFramePr>
            <a:graphicFrameLocks noGrp="1"/>
          </p:cNvGraphicFramePr>
          <p:nvPr>
            <p:ph idx="1"/>
            <p:custDataLst>
              <p:tags r:id="rId1"/>
            </p:custDataLst>
          </p:nvPr>
        </p:nvGraphicFramePr>
        <p:xfrm>
          <a:off x="457200" y="838200"/>
          <a:ext cx="8229600" cy="5842000"/>
        </p:xfrm>
        <a:graphic>
          <a:graphicData uri="http://schemas.openxmlformats.org/drawingml/2006/table">
            <a:tbl>
              <a:tblPr/>
              <a:tblGrid>
                <a:gridCol w="1752600"/>
                <a:gridCol w="3733800"/>
                <a:gridCol w="2743200"/>
              </a:tblGrid>
              <a:tr h="584200">
                <a:tc>
                  <a:txBody>
                    <a:bodyPr/>
                    <a:lstStyle/>
                    <a:p>
                      <a:r>
                        <a:rPr lang="en-US" dirty="0">
                          <a:effectLst/>
                        </a:rPr>
                        <a:t> </a:t>
                      </a:r>
                    </a:p>
                  </a:txBody>
                  <a:tcPr anchor="ctr">
                    <a:lnL w="9525" cap="flat" cmpd="sng" algn="ctr">
                      <a:solidFill>
                        <a:srgbClr val="D2D2D2"/>
                      </a:solidFill>
                      <a:prstDash val="solid"/>
                      <a:round/>
                      <a:headEnd type="none" w="med" len="med"/>
                      <a:tailEnd type="none" w="med" len="med"/>
                    </a:lnL>
                    <a:lnR w="9525" cap="flat" cmpd="sng" algn="ctr">
                      <a:solidFill>
                        <a:srgbClr val="D2D2D2"/>
                      </a:solidFill>
                      <a:prstDash val="solid"/>
                      <a:round/>
                      <a:headEnd type="none" w="med" len="med"/>
                      <a:tailEnd type="none" w="med" len="med"/>
                    </a:lnR>
                    <a:lnT w="9525" cap="flat" cmpd="sng" algn="ctr">
                      <a:solidFill>
                        <a:srgbClr val="D2D2D2"/>
                      </a:solidFill>
                      <a:prstDash val="solid"/>
                      <a:round/>
                      <a:headEnd type="none" w="med" len="med"/>
                      <a:tailEnd type="none" w="med" len="med"/>
                    </a:lnT>
                    <a:lnB w="9525" cap="flat" cmpd="sng" algn="ctr">
                      <a:solidFill>
                        <a:srgbClr val="D2D2D2"/>
                      </a:solidFill>
                      <a:prstDash val="solid"/>
                      <a:round/>
                      <a:headEnd type="none" w="med" len="med"/>
                      <a:tailEnd type="none" w="med" len="med"/>
                    </a:lnB>
                  </a:tcPr>
                </a:tc>
                <a:tc>
                  <a:txBody>
                    <a:bodyPr/>
                    <a:lstStyle/>
                    <a:p>
                      <a:r>
                        <a:rPr lang="en-US" sz="2400" b="1" dirty="0">
                          <a:effectLst/>
                          <a:latin typeface="Arial" panose="020B0704020202020204"/>
                        </a:rPr>
                        <a:t>Urgent</a:t>
                      </a:r>
                      <a:endParaRPr lang="en-US" sz="2400" dirty="0">
                        <a:effectLst/>
                      </a:endParaRPr>
                    </a:p>
                  </a:txBody>
                  <a:tcPr anchor="ctr">
                    <a:lnL w="9525" cap="flat" cmpd="sng" algn="ctr">
                      <a:solidFill>
                        <a:srgbClr val="D2D2D2"/>
                      </a:solidFill>
                      <a:prstDash val="solid"/>
                      <a:round/>
                      <a:headEnd type="none" w="med" len="med"/>
                      <a:tailEnd type="none" w="med" len="med"/>
                    </a:lnL>
                    <a:lnR w="9525" cap="flat" cmpd="sng" algn="ctr">
                      <a:solidFill>
                        <a:srgbClr val="D2D2D2"/>
                      </a:solidFill>
                      <a:prstDash val="solid"/>
                      <a:round/>
                      <a:headEnd type="none" w="med" len="med"/>
                      <a:tailEnd type="none" w="med" len="med"/>
                    </a:lnR>
                    <a:lnT w="9525" cap="flat" cmpd="sng" algn="ctr">
                      <a:solidFill>
                        <a:srgbClr val="D2D2D2"/>
                      </a:solidFill>
                      <a:prstDash val="solid"/>
                      <a:round/>
                      <a:headEnd type="none" w="med" len="med"/>
                      <a:tailEnd type="none" w="med" len="med"/>
                    </a:lnT>
                    <a:lnB w="9525" cap="flat" cmpd="sng" algn="ctr">
                      <a:solidFill>
                        <a:srgbClr val="D2D2D2"/>
                      </a:solidFill>
                      <a:prstDash val="solid"/>
                      <a:round/>
                      <a:headEnd type="none" w="med" len="med"/>
                      <a:tailEnd type="none" w="med" len="med"/>
                    </a:lnB>
                  </a:tcPr>
                </a:tc>
                <a:tc>
                  <a:txBody>
                    <a:bodyPr/>
                    <a:lstStyle/>
                    <a:p>
                      <a:r>
                        <a:rPr lang="en-US" sz="2400" b="1" dirty="0">
                          <a:effectLst/>
                        </a:rPr>
                        <a:t>Not Urgent</a:t>
                      </a:r>
                      <a:endParaRPr lang="en-US" sz="2400" dirty="0">
                        <a:effectLst/>
                      </a:endParaRPr>
                    </a:p>
                  </a:txBody>
                  <a:tcPr anchor="ctr">
                    <a:lnL w="9525" cap="flat" cmpd="sng" algn="ctr">
                      <a:solidFill>
                        <a:srgbClr val="D2D2D2"/>
                      </a:solidFill>
                      <a:prstDash val="solid"/>
                      <a:round/>
                      <a:headEnd type="none" w="med" len="med"/>
                      <a:tailEnd type="none" w="med" len="med"/>
                    </a:lnL>
                    <a:lnR w="9525" cap="flat" cmpd="sng" algn="ctr">
                      <a:solidFill>
                        <a:srgbClr val="D2D2D2"/>
                      </a:solidFill>
                      <a:prstDash val="solid"/>
                      <a:round/>
                      <a:headEnd type="none" w="med" len="med"/>
                      <a:tailEnd type="none" w="med" len="med"/>
                    </a:lnR>
                    <a:lnT w="9525" cap="flat" cmpd="sng" algn="ctr">
                      <a:solidFill>
                        <a:srgbClr val="D2D2D2"/>
                      </a:solidFill>
                      <a:prstDash val="solid"/>
                      <a:round/>
                      <a:headEnd type="none" w="med" len="med"/>
                      <a:tailEnd type="none" w="med" len="med"/>
                    </a:lnT>
                    <a:lnB w="9525" cap="flat" cmpd="sng" algn="ctr">
                      <a:solidFill>
                        <a:srgbClr val="D2D2D2"/>
                      </a:solidFill>
                      <a:prstDash val="solid"/>
                      <a:round/>
                      <a:headEnd type="none" w="med" len="med"/>
                      <a:tailEnd type="none" w="med" len="med"/>
                    </a:lnB>
                  </a:tcPr>
                </a:tc>
              </a:tr>
              <a:tr h="2921000">
                <a:tc>
                  <a:txBody>
                    <a:bodyPr/>
                    <a:lstStyle/>
                    <a:p>
                      <a:r>
                        <a:rPr lang="en-US" sz="2400" b="1" dirty="0">
                          <a:effectLst/>
                        </a:rPr>
                        <a:t>Important</a:t>
                      </a:r>
                      <a:endParaRPr lang="en-US" sz="2400" dirty="0">
                        <a:effectLst/>
                      </a:endParaRPr>
                    </a:p>
                  </a:txBody>
                  <a:tcPr anchor="ctr">
                    <a:lnL w="9525" cap="flat" cmpd="sng" algn="ctr">
                      <a:solidFill>
                        <a:srgbClr val="D2D2D2"/>
                      </a:solidFill>
                      <a:prstDash val="solid"/>
                      <a:round/>
                      <a:headEnd type="none" w="med" len="med"/>
                      <a:tailEnd type="none" w="med" len="med"/>
                    </a:lnL>
                    <a:lnR w="9525" cap="flat" cmpd="sng" algn="ctr">
                      <a:solidFill>
                        <a:srgbClr val="D2D2D2"/>
                      </a:solidFill>
                      <a:prstDash val="solid"/>
                      <a:round/>
                      <a:headEnd type="none" w="med" len="med"/>
                      <a:tailEnd type="none" w="med" len="med"/>
                    </a:lnR>
                    <a:lnT w="9525" cap="flat" cmpd="sng" algn="ctr">
                      <a:solidFill>
                        <a:srgbClr val="D2D2D2"/>
                      </a:solidFill>
                      <a:prstDash val="solid"/>
                      <a:round/>
                      <a:headEnd type="none" w="med" len="med"/>
                      <a:tailEnd type="none" w="med" len="med"/>
                    </a:lnT>
                    <a:lnB w="9525" cap="flat" cmpd="sng" algn="ctr">
                      <a:solidFill>
                        <a:srgbClr val="D2D2D2"/>
                      </a:solidFill>
                      <a:prstDash val="solid"/>
                      <a:round/>
                      <a:headEnd type="none" w="med" len="med"/>
                      <a:tailEnd type="none" w="med" len="med"/>
                    </a:lnB>
                  </a:tcPr>
                </a:tc>
                <a:tc>
                  <a:txBody>
                    <a:bodyPr/>
                    <a:lstStyle/>
                    <a:p>
                      <a:r>
                        <a:rPr lang="en-US" sz="2400" dirty="0">
                          <a:effectLst/>
                        </a:rPr>
                        <a:t>1.</a:t>
                      </a:r>
                      <a:r>
                        <a:rPr lang="en-US" sz="2400" b="1" dirty="0">
                          <a:effectLst/>
                        </a:rPr>
                        <a:t> Do first: </a:t>
                      </a:r>
                      <a:r>
                        <a:rPr lang="en-US" sz="2400" dirty="0">
                          <a:effectLst/>
                        </a:rPr>
                        <a:t>crises and problems, example;</a:t>
                      </a:r>
                    </a:p>
                    <a:p>
                      <a:r>
                        <a:rPr lang="en-US" sz="2400" dirty="0">
                          <a:effectLst/>
                        </a:rPr>
                        <a:t>hurt child, meeting with your manager, fix gas leak, assignment due today</a:t>
                      </a:r>
                    </a:p>
                  </a:txBody>
                  <a:tcPr anchor="ctr">
                    <a:lnL w="9525" cap="flat" cmpd="sng" algn="ctr">
                      <a:solidFill>
                        <a:srgbClr val="D2D2D2"/>
                      </a:solidFill>
                      <a:prstDash val="solid"/>
                      <a:round/>
                      <a:headEnd type="none" w="med" len="med"/>
                      <a:tailEnd type="none" w="med" len="med"/>
                    </a:lnL>
                    <a:lnR w="9525" cap="flat" cmpd="sng" algn="ctr">
                      <a:solidFill>
                        <a:srgbClr val="D2D2D2"/>
                      </a:solidFill>
                      <a:prstDash val="solid"/>
                      <a:round/>
                      <a:headEnd type="none" w="med" len="med"/>
                      <a:tailEnd type="none" w="med" len="med"/>
                    </a:lnR>
                    <a:lnT w="9525" cap="flat" cmpd="sng" algn="ctr">
                      <a:solidFill>
                        <a:srgbClr val="D2D2D2"/>
                      </a:solidFill>
                      <a:prstDash val="solid"/>
                      <a:round/>
                      <a:headEnd type="none" w="med" len="med"/>
                      <a:tailEnd type="none" w="med" len="med"/>
                    </a:lnT>
                    <a:lnB w="9525" cap="flat" cmpd="sng" algn="ctr">
                      <a:solidFill>
                        <a:srgbClr val="D2D2D2"/>
                      </a:solidFill>
                      <a:prstDash val="solid"/>
                      <a:round/>
                      <a:headEnd type="none" w="med" len="med"/>
                      <a:tailEnd type="none" w="med" len="med"/>
                    </a:lnB>
                  </a:tcPr>
                </a:tc>
                <a:tc>
                  <a:txBody>
                    <a:bodyPr/>
                    <a:lstStyle/>
                    <a:p>
                      <a:r>
                        <a:rPr lang="en-US" sz="2400" dirty="0">
                          <a:effectLst/>
                        </a:rPr>
                        <a:t>2. </a:t>
                      </a:r>
                      <a:r>
                        <a:rPr lang="en-US" sz="2400" b="1" dirty="0">
                          <a:effectLst/>
                        </a:rPr>
                        <a:t>Schedule</a:t>
                      </a:r>
                      <a:r>
                        <a:rPr lang="en-US" sz="2400" dirty="0">
                          <a:effectLst/>
                        </a:rPr>
                        <a:t>: important ongoing projects, hire new staff member, </a:t>
                      </a:r>
                      <a:r>
                        <a:rPr lang="en-US" sz="2000" dirty="0">
                          <a:effectLst/>
                        </a:rPr>
                        <a:t>booking dentist appointment, exercise, relationships</a:t>
                      </a:r>
                    </a:p>
                  </a:txBody>
                  <a:tcPr anchor="ctr">
                    <a:lnL w="9525" cap="flat" cmpd="sng" algn="ctr">
                      <a:solidFill>
                        <a:srgbClr val="D2D2D2"/>
                      </a:solidFill>
                      <a:prstDash val="solid"/>
                      <a:round/>
                      <a:headEnd type="none" w="med" len="med"/>
                      <a:tailEnd type="none" w="med" len="med"/>
                    </a:lnL>
                    <a:lnR w="9525" cap="flat" cmpd="sng" algn="ctr">
                      <a:solidFill>
                        <a:srgbClr val="D2D2D2"/>
                      </a:solidFill>
                      <a:prstDash val="solid"/>
                      <a:round/>
                      <a:headEnd type="none" w="med" len="med"/>
                      <a:tailEnd type="none" w="med" len="med"/>
                    </a:lnR>
                    <a:lnT w="9525" cap="flat" cmpd="sng" algn="ctr">
                      <a:solidFill>
                        <a:srgbClr val="D2D2D2"/>
                      </a:solidFill>
                      <a:prstDash val="solid"/>
                      <a:round/>
                      <a:headEnd type="none" w="med" len="med"/>
                      <a:tailEnd type="none" w="med" len="med"/>
                    </a:lnT>
                    <a:lnB w="9525" cap="flat" cmpd="sng" algn="ctr">
                      <a:solidFill>
                        <a:srgbClr val="D2D2D2"/>
                      </a:solidFill>
                      <a:prstDash val="solid"/>
                      <a:round/>
                      <a:headEnd type="none" w="med" len="med"/>
                      <a:tailEnd type="none" w="med" len="med"/>
                    </a:lnB>
                  </a:tcPr>
                </a:tc>
              </a:tr>
              <a:tr h="2336800">
                <a:tc>
                  <a:txBody>
                    <a:bodyPr/>
                    <a:lstStyle/>
                    <a:p>
                      <a:r>
                        <a:rPr lang="en-US" sz="2400" b="1" dirty="0">
                          <a:effectLst/>
                        </a:rPr>
                        <a:t>Not Important</a:t>
                      </a:r>
                      <a:endParaRPr lang="en-US" sz="2400" dirty="0">
                        <a:effectLst/>
                      </a:endParaRPr>
                    </a:p>
                  </a:txBody>
                  <a:tcPr anchor="ctr">
                    <a:lnL w="9525" cap="flat" cmpd="sng" algn="ctr">
                      <a:solidFill>
                        <a:srgbClr val="D2D2D2"/>
                      </a:solidFill>
                      <a:prstDash val="solid"/>
                      <a:round/>
                      <a:headEnd type="none" w="med" len="med"/>
                      <a:tailEnd type="none" w="med" len="med"/>
                    </a:lnL>
                    <a:lnR w="9525" cap="flat" cmpd="sng" algn="ctr">
                      <a:solidFill>
                        <a:srgbClr val="D2D2D2"/>
                      </a:solidFill>
                      <a:prstDash val="solid"/>
                      <a:round/>
                      <a:headEnd type="none" w="med" len="med"/>
                      <a:tailEnd type="none" w="med" len="med"/>
                    </a:lnR>
                    <a:lnT w="9525" cap="flat" cmpd="sng" algn="ctr">
                      <a:solidFill>
                        <a:srgbClr val="D2D2D2"/>
                      </a:solidFill>
                      <a:prstDash val="solid"/>
                      <a:round/>
                      <a:headEnd type="none" w="med" len="med"/>
                      <a:tailEnd type="none" w="med" len="med"/>
                    </a:lnT>
                    <a:lnB w="9525" cap="flat" cmpd="sng" algn="ctr">
                      <a:solidFill>
                        <a:srgbClr val="D2D2D2"/>
                      </a:solidFill>
                      <a:prstDash val="solid"/>
                      <a:round/>
                      <a:headEnd type="none" w="med" len="med"/>
                      <a:tailEnd type="none" w="med" len="med"/>
                    </a:lnB>
                  </a:tcPr>
                </a:tc>
                <a:tc>
                  <a:txBody>
                    <a:bodyPr/>
                    <a:lstStyle/>
                    <a:p>
                      <a:r>
                        <a:rPr lang="en-US" sz="2400" dirty="0">
                          <a:effectLst/>
                        </a:rPr>
                        <a:t>3. </a:t>
                      </a:r>
                      <a:r>
                        <a:rPr lang="en-US" sz="2400" b="1" dirty="0">
                          <a:effectLst/>
                        </a:rPr>
                        <a:t>Delegate if you can</a:t>
                      </a:r>
                      <a:r>
                        <a:rPr lang="en-US" sz="2400" dirty="0">
                          <a:effectLst/>
                        </a:rPr>
                        <a:t>: unimportant meetings, </a:t>
                      </a:r>
                      <a:r>
                        <a:rPr lang="en-US" sz="2000" dirty="0">
                          <a:effectLst/>
                        </a:rPr>
                        <a:t>some phone calls, unnecessary interruptions, low-priority email</a:t>
                      </a:r>
                    </a:p>
                  </a:txBody>
                  <a:tcPr anchor="ctr">
                    <a:lnL w="9525" cap="flat" cmpd="sng" algn="ctr">
                      <a:solidFill>
                        <a:srgbClr val="D2D2D2"/>
                      </a:solidFill>
                      <a:prstDash val="solid"/>
                      <a:round/>
                      <a:headEnd type="none" w="med" len="med"/>
                      <a:tailEnd type="none" w="med" len="med"/>
                    </a:lnL>
                    <a:lnR w="9525" cap="flat" cmpd="sng" algn="ctr">
                      <a:solidFill>
                        <a:srgbClr val="D2D2D2"/>
                      </a:solidFill>
                      <a:prstDash val="solid"/>
                      <a:round/>
                      <a:headEnd type="none" w="med" len="med"/>
                      <a:tailEnd type="none" w="med" len="med"/>
                    </a:lnR>
                    <a:lnT w="9525" cap="flat" cmpd="sng" algn="ctr">
                      <a:solidFill>
                        <a:srgbClr val="D2D2D2"/>
                      </a:solidFill>
                      <a:prstDash val="solid"/>
                      <a:round/>
                      <a:headEnd type="none" w="med" len="med"/>
                      <a:tailEnd type="none" w="med" len="med"/>
                    </a:lnT>
                    <a:lnB w="9525" cap="flat" cmpd="sng" algn="ctr">
                      <a:solidFill>
                        <a:srgbClr val="D2D2D2"/>
                      </a:solidFill>
                      <a:prstDash val="solid"/>
                      <a:round/>
                      <a:headEnd type="none" w="med" len="med"/>
                      <a:tailEnd type="none" w="med" len="med"/>
                    </a:lnB>
                  </a:tcPr>
                </a:tc>
                <a:tc>
                  <a:txBody>
                    <a:bodyPr/>
                    <a:lstStyle/>
                    <a:p>
                      <a:r>
                        <a:rPr lang="en-US" sz="2400" dirty="0">
                          <a:effectLst/>
                        </a:rPr>
                        <a:t>4.</a:t>
                      </a:r>
                      <a:r>
                        <a:rPr lang="en-US" sz="2400" b="1" dirty="0">
                          <a:effectLst/>
                        </a:rPr>
                        <a:t> Do last or don’t do at all</a:t>
                      </a:r>
                      <a:r>
                        <a:rPr lang="en-US" sz="2400" dirty="0">
                          <a:effectLst/>
                        </a:rPr>
                        <a:t>: </a:t>
                      </a:r>
                      <a:r>
                        <a:rPr lang="en-US" sz="2000" dirty="0">
                          <a:effectLst/>
                        </a:rPr>
                        <a:t>reading Facebook feed, watching TV, time wasters, sorting junk mail</a:t>
                      </a:r>
                    </a:p>
                  </a:txBody>
                  <a:tcPr anchor="ctr">
                    <a:lnL w="9525" cap="flat" cmpd="sng" algn="ctr">
                      <a:solidFill>
                        <a:srgbClr val="D2D2D2"/>
                      </a:solidFill>
                      <a:prstDash val="solid"/>
                      <a:round/>
                      <a:headEnd type="none" w="med" len="med"/>
                      <a:tailEnd type="none" w="med" len="med"/>
                    </a:lnL>
                    <a:lnR w="9525" cap="flat" cmpd="sng" algn="ctr">
                      <a:solidFill>
                        <a:srgbClr val="D2D2D2"/>
                      </a:solidFill>
                      <a:prstDash val="solid"/>
                      <a:round/>
                      <a:headEnd type="none" w="med" len="med"/>
                      <a:tailEnd type="none" w="med" len="med"/>
                    </a:lnR>
                    <a:lnT w="9525" cap="flat" cmpd="sng" algn="ctr">
                      <a:solidFill>
                        <a:srgbClr val="D2D2D2"/>
                      </a:solidFill>
                      <a:prstDash val="solid"/>
                      <a:round/>
                      <a:headEnd type="none" w="med" len="med"/>
                      <a:tailEnd type="none" w="med" len="med"/>
                    </a:lnT>
                    <a:lnB w="9525" cap="flat" cmpd="sng" algn="ctr">
                      <a:solidFill>
                        <a:srgbClr val="D2D2D2"/>
                      </a:solidFill>
                      <a:prstDash val="solid"/>
                      <a:round/>
                      <a:headEnd type="none" w="med" len="med"/>
                      <a:tailEnd type="none" w="med" len="med"/>
                    </a:lnB>
                  </a:tcPr>
                </a:tc>
              </a:tr>
            </a:tbl>
          </a:graphicData>
        </a:graphic>
      </p:graphicFrame>
      <p:sp>
        <p:nvSpPr>
          <p:cNvPr id="4" name="Footer Placeholder 3"/>
          <p:cNvSpPr>
            <a:spLocks noGrp="1"/>
          </p:cNvSpPr>
          <p:nvPr>
            <p:ph type="ftr" sz="quarter" idx="11"/>
          </p:nvPr>
        </p:nvSpPr>
        <p:spPr>
          <a:xfrm>
            <a:off x="762000" y="6324600"/>
            <a:ext cx="7696200" cy="396875"/>
          </a:xfrm>
        </p:spPr>
        <p:txBody>
          <a:bodyPr/>
          <a:lstStyle/>
          <a:p>
            <a:r>
              <a:rPr lang="en-US" dirty="0" smtClean="0"/>
              <a:t>"Time Management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7</a:t>
            </a:fld>
            <a:endParaRPr lang="en-US"/>
          </a:p>
        </p:txBody>
      </p:sp>
      <p:sp>
        <p:nvSpPr>
          <p:cNvPr id="7" name="Rectangle 1"/>
          <p:cNvSpPr>
            <a:spLocks noChangeArrowheads="1"/>
          </p:cNvSpPr>
          <p:nvPr/>
        </p:nvSpPr>
        <p:spPr bwMode="auto">
          <a:xfrm>
            <a:off x="457200" y="1984674"/>
            <a:ext cx="16002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b="1" i="0" u="none" strike="noStrike" cap="none" normalizeH="0" baseline="0" dirty="0" smtClean="0">
                <a:ln>
                  <a:noFill/>
                </a:ln>
                <a:solidFill>
                  <a:schemeClr val="tx1"/>
                </a:solidFill>
                <a:effectLst/>
                <a:latin typeface="Arial" panose="020B0704020202020204" pitchFamily="34" charset="0"/>
                <a:cs typeface="Arial" panose="020B0704020202020204" pitchFamily="34" charset="0"/>
              </a:rPr>
              <a:t>Eisenhower Matrix</a:t>
            </a:r>
          </a:p>
          <a:p>
            <a:pPr marL="0" marR="0" lvl="0" indent="0" algn="l" defTabSz="914400" rtl="0" eaLnBrk="0" fontAlgn="base" latinLnBrk="0" hangingPunct="0">
              <a:lnSpc>
                <a:spcPct val="100000"/>
              </a:lnSpc>
              <a:spcBef>
                <a:spcPct val="0"/>
              </a:spcBef>
              <a:spcAft>
                <a:spcPct val="0"/>
              </a:spcAft>
              <a:buClrTx/>
              <a:buSzTx/>
              <a:buFontTx/>
              <a:buNone/>
            </a:pPr>
            <a:endParaRPr kumimoji="0" lang="en-US" sz="1800" b="0" i="0" u="none" strike="noStrike" cap="none" normalizeH="0" baseline="0" dirty="0" smtClean="0">
              <a:ln>
                <a:noFill/>
              </a:ln>
              <a:solidFill>
                <a:schemeClr val="tx1"/>
              </a:solidFill>
              <a:effectLst/>
              <a:latin typeface="Arial" panose="020B0704020202020204" pitchFamily="34" charset="0"/>
              <a:cs typeface="Arial" panose="020B07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r>
              <a:rPr lang="en-US" sz="2000" dirty="0" smtClean="0"/>
              <a:t/>
            </a:r>
            <a:br>
              <a:rPr lang="en-US" sz="2000" dirty="0" smtClean="0"/>
            </a:br>
            <a:r>
              <a:rPr lang="en-US" sz="2000" dirty="0" smtClean="0"/>
              <a:t>2.0 </a:t>
            </a:r>
            <a:r>
              <a:rPr lang="en-US" sz="2800" dirty="0"/>
              <a:t>Important </a:t>
            </a:r>
            <a:r>
              <a:rPr lang="en-US" sz="2800" dirty="0" smtClean="0"/>
              <a:t>Attributes/ Elements /Skills </a:t>
            </a:r>
            <a:r>
              <a:rPr lang="en-US" sz="2800" dirty="0"/>
              <a:t>Of Effective Time Management?</a:t>
            </a:r>
            <a:br>
              <a:rPr lang="en-US" sz="2800" dirty="0"/>
            </a:br>
            <a:endParaRPr lang="en-US" sz="2800" dirty="0"/>
          </a:p>
        </p:txBody>
      </p:sp>
      <p:sp>
        <p:nvSpPr>
          <p:cNvPr id="3" name="Content Placeholder 2"/>
          <p:cNvSpPr>
            <a:spLocks noGrp="1"/>
          </p:cNvSpPr>
          <p:nvPr>
            <p:ph idx="1"/>
          </p:nvPr>
        </p:nvSpPr>
        <p:spPr>
          <a:xfrm>
            <a:off x="457200" y="1371600"/>
            <a:ext cx="8229600" cy="4953000"/>
          </a:xfrm>
        </p:spPr>
        <p:txBody>
          <a:bodyPr>
            <a:normAutofit/>
          </a:bodyPr>
          <a:lstStyle/>
          <a:p>
            <a:pPr>
              <a:buFont typeface="Wingdings" panose="05000000000000000000" pitchFamily="2" charset="2"/>
              <a:buChar char="ü"/>
            </a:pPr>
            <a:r>
              <a:rPr lang="en-US" sz="2000" dirty="0" smtClean="0">
                <a:solidFill>
                  <a:schemeClr val="tx1"/>
                </a:solidFill>
                <a:uFillTx/>
              </a:rPr>
              <a:t>“Goal Setting S.M.A.R.T.L.Y.</a:t>
            </a:r>
          </a:p>
          <a:p>
            <a:pPr>
              <a:buFont typeface="Wingdings" panose="05000000000000000000" pitchFamily="2" charset="2"/>
              <a:buChar char="ü"/>
            </a:pPr>
            <a:r>
              <a:rPr lang="en-US" sz="2000" dirty="0" smtClean="0">
                <a:solidFill>
                  <a:schemeClr val="tx1"/>
                </a:solidFill>
                <a:uFillTx/>
              </a:rPr>
              <a:t>Planning &amp; Scheduling</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Delegating</a:t>
            </a:r>
          </a:p>
          <a:p>
            <a:pPr>
              <a:buFont typeface="Wingdings" panose="05000000000000000000" pitchFamily="2" charset="2"/>
              <a:buChar char="ü"/>
            </a:pPr>
            <a:r>
              <a:rPr lang="en-US" sz="2000" dirty="0">
                <a:solidFill>
                  <a:schemeClr val="tx1"/>
                </a:solidFill>
                <a:uFillTx/>
              </a:rPr>
              <a:t>Avoiding </a:t>
            </a:r>
            <a:r>
              <a:rPr lang="en-US" sz="2000" dirty="0" smtClean="0">
                <a:solidFill>
                  <a:schemeClr val="tx1"/>
                </a:solidFill>
                <a:uFillTx/>
              </a:rPr>
              <a:t>Distraction</a:t>
            </a:r>
          </a:p>
          <a:p>
            <a:pPr>
              <a:buFont typeface="Wingdings" panose="05000000000000000000" pitchFamily="2" charset="2"/>
              <a:buChar char="ü"/>
            </a:pPr>
            <a:r>
              <a:rPr lang="en-US" sz="2000" dirty="0" smtClean="0">
                <a:solidFill>
                  <a:schemeClr val="tx1"/>
                </a:solidFill>
                <a:uFillTx/>
              </a:rPr>
              <a:t>Prioritization , Prioritizing Tasks &amp; Determining Your Priorities Wisely</a:t>
            </a:r>
          </a:p>
          <a:p>
            <a:pPr>
              <a:buFont typeface="Wingdings" panose="05000000000000000000" pitchFamily="2" charset="2"/>
              <a:buChar char="ü"/>
            </a:pPr>
            <a:r>
              <a:rPr lang="en-US" sz="2000" dirty="0" smtClean="0">
                <a:solidFill>
                  <a:schemeClr val="tx1"/>
                </a:solidFill>
                <a:uFillTx/>
              </a:rPr>
              <a:t>Communication</a:t>
            </a:r>
          </a:p>
          <a:p>
            <a:pPr>
              <a:buFont typeface="Wingdings" panose="05000000000000000000" pitchFamily="2" charset="2"/>
              <a:buChar char="ü"/>
            </a:pPr>
            <a:r>
              <a:rPr lang="en-US" sz="2000" dirty="0" smtClean="0">
                <a:solidFill>
                  <a:schemeClr val="tx1"/>
                </a:solidFill>
                <a:uFillTx/>
              </a:rPr>
              <a:t>Decision Making</a:t>
            </a:r>
          </a:p>
          <a:p>
            <a:pPr>
              <a:buFont typeface="Wingdings" panose="05000000000000000000" pitchFamily="2" charset="2"/>
              <a:buChar char="ü"/>
            </a:pPr>
            <a:r>
              <a:rPr lang="en-US" sz="2000" dirty="0" smtClean="0">
                <a:solidFill>
                  <a:schemeClr val="tx1"/>
                </a:solidFill>
                <a:uFillTx/>
              </a:rPr>
              <a:t>Procrastination Avoidance</a:t>
            </a:r>
          </a:p>
          <a:p>
            <a:pPr>
              <a:buFont typeface="Wingdings" panose="05000000000000000000" pitchFamily="2" charset="2"/>
              <a:buChar char="ü"/>
            </a:pPr>
            <a:r>
              <a:rPr lang="en-US" sz="2000" dirty="0" smtClean="0">
                <a:solidFill>
                  <a:schemeClr val="tx1"/>
                </a:solidFill>
                <a:uFillTx/>
              </a:rPr>
              <a:t>Maintaining Boundaries</a:t>
            </a:r>
          </a:p>
          <a:p>
            <a:pPr>
              <a:buFont typeface="Wingdings" panose="05000000000000000000" pitchFamily="2" charset="2"/>
              <a:buChar char="ü"/>
            </a:pPr>
            <a:r>
              <a:rPr lang="en-US" sz="2000" dirty="0" smtClean="0">
                <a:solidFill>
                  <a:schemeClr val="tx1"/>
                </a:solidFill>
                <a:uFillTx/>
              </a:rPr>
              <a:t>Focus</a:t>
            </a:r>
          </a:p>
          <a:p>
            <a:pPr marL="0" indent="0">
              <a:buNone/>
            </a:pPr>
            <a:endParaRPr lang="en-US" sz="2000" dirty="0" smtClean="0">
              <a:solidFill>
                <a:schemeClr val="tx1"/>
              </a:solidFill>
              <a:uFillTx/>
            </a:endParaRPr>
          </a:p>
          <a:p>
            <a:pPr>
              <a:buFont typeface="Wingdings" panose="05000000000000000000" pitchFamily="2" charset="2"/>
              <a:buChar char="ü"/>
            </a:pPr>
            <a:endParaRPr lang="en-US" sz="2000" dirty="0" smtClean="0">
              <a:solidFill>
                <a:schemeClr val="tx1"/>
              </a:solidFill>
              <a:uFillTx/>
            </a:endParaRPr>
          </a:p>
        </p:txBody>
      </p:sp>
      <p:sp>
        <p:nvSpPr>
          <p:cNvPr id="4" name="Footer Placeholder 3"/>
          <p:cNvSpPr>
            <a:spLocks noGrp="1"/>
          </p:cNvSpPr>
          <p:nvPr>
            <p:ph type="ftr" sz="quarter" idx="11"/>
          </p:nvPr>
        </p:nvSpPr>
        <p:spPr>
          <a:xfrm>
            <a:off x="762000" y="6356350"/>
            <a:ext cx="75438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heel(1)">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heel(1)">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heel(1)">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heel(1)">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heel(1)">
                                      <p:cBhvr>
                                        <p:cTn id="47" dur="2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heel(1)">
                                      <p:cBhvr>
                                        <p:cTn id="52"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r>
              <a:rPr lang="en-US" sz="2800" dirty="0" smtClean="0"/>
              <a:t/>
            </a:r>
            <a:br>
              <a:rPr lang="en-US" sz="2800" dirty="0" smtClean="0"/>
            </a:br>
            <a:r>
              <a:rPr lang="en-US" sz="2800" dirty="0" smtClean="0"/>
              <a:t>2.0 </a:t>
            </a:r>
            <a:r>
              <a:rPr lang="en-US" sz="2800" dirty="0"/>
              <a:t> Important Attributes/ Elements /Skills Of Effective Time Management?</a:t>
            </a:r>
            <a:br>
              <a:rPr lang="en-US" sz="2800" dirty="0"/>
            </a:br>
            <a:endParaRPr lang="en-US" sz="2800" dirty="0"/>
          </a:p>
        </p:txBody>
      </p:sp>
      <p:sp>
        <p:nvSpPr>
          <p:cNvPr id="3" name="Content Placeholder 2"/>
          <p:cNvSpPr>
            <a:spLocks noGrp="1"/>
          </p:cNvSpPr>
          <p:nvPr>
            <p:ph idx="1"/>
          </p:nvPr>
        </p:nvSpPr>
        <p:spPr>
          <a:xfrm>
            <a:off x="457200" y="1143000"/>
            <a:ext cx="8229600" cy="4983163"/>
          </a:xfrm>
        </p:spPr>
        <p:txBody>
          <a:bodyPr>
            <a:normAutofit lnSpcReduction="10000"/>
          </a:bodyPr>
          <a:lstStyle/>
          <a:p>
            <a:pPr>
              <a:buFont typeface="Wingdings" panose="05000000000000000000" pitchFamily="2" charset="2"/>
              <a:buChar char="ü"/>
            </a:pPr>
            <a:r>
              <a:rPr lang="en-US" sz="2000" dirty="0">
                <a:solidFill>
                  <a:schemeClr val="tx1"/>
                </a:solidFill>
                <a:uFillTx/>
              </a:rPr>
              <a:t>Scheduling &amp; Controlling Schedule</a:t>
            </a:r>
          </a:p>
          <a:p>
            <a:pPr>
              <a:buFont typeface="Wingdings" panose="05000000000000000000" pitchFamily="2" charset="2"/>
              <a:buChar char="ü"/>
            </a:pPr>
            <a:r>
              <a:rPr lang="en-US" sz="2000" dirty="0">
                <a:solidFill>
                  <a:schemeClr val="tx1"/>
                </a:solidFill>
                <a:uFillTx/>
              </a:rPr>
              <a:t>Multitasking Avoidance</a:t>
            </a:r>
          </a:p>
          <a:p>
            <a:pPr>
              <a:buFont typeface="Wingdings" panose="05000000000000000000" pitchFamily="2" charset="2"/>
              <a:buChar char="ü"/>
            </a:pPr>
            <a:r>
              <a:rPr lang="en-US" sz="2000" dirty="0">
                <a:solidFill>
                  <a:schemeClr val="tx1"/>
                </a:solidFill>
                <a:uFillTx/>
              </a:rPr>
              <a:t>Managing Stress</a:t>
            </a:r>
          </a:p>
          <a:p>
            <a:pPr>
              <a:buFont typeface="Wingdings" panose="05000000000000000000" pitchFamily="2" charset="2"/>
              <a:buChar char="ü"/>
            </a:pPr>
            <a:r>
              <a:rPr lang="en-US" sz="2000" dirty="0">
                <a:solidFill>
                  <a:schemeClr val="tx1"/>
                </a:solidFill>
                <a:uFillTx/>
              </a:rPr>
              <a:t>Learning To Say No</a:t>
            </a:r>
          </a:p>
          <a:p>
            <a:pPr>
              <a:buFont typeface="Wingdings" panose="05000000000000000000" pitchFamily="2" charset="2"/>
              <a:buChar char="ü"/>
            </a:pPr>
            <a:r>
              <a:rPr lang="en-US" sz="2000" dirty="0">
                <a:solidFill>
                  <a:schemeClr val="tx1"/>
                </a:solidFill>
                <a:uFillTx/>
              </a:rPr>
              <a:t>Doing The Simplest Tasks First (But Focus On Important Tasks First</a:t>
            </a:r>
            <a:r>
              <a:rPr lang="en-US" sz="2000" dirty="0" smtClean="0">
                <a:solidFill>
                  <a:schemeClr val="tx1"/>
                </a:solidFill>
                <a:uFillTx/>
              </a:rPr>
              <a:t>).</a:t>
            </a:r>
          </a:p>
          <a:p>
            <a:pPr>
              <a:buFont typeface="Wingdings" panose="05000000000000000000" pitchFamily="2" charset="2"/>
              <a:buChar char="ü"/>
            </a:pPr>
            <a:r>
              <a:rPr lang="en-US" sz="2000" dirty="0" smtClean="0">
                <a:solidFill>
                  <a:schemeClr val="tx1"/>
                </a:solidFill>
                <a:uFillTx/>
              </a:rPr>
              <a:t>Engage Development Of A Calendar </a:t>
            </a:r>
          </a:p>
          <a:p>
            <a:pPr>
              <a:buFont typeface="Wingdings" panose="05000000000000000000" pitchFamily="2" charset="2"/>
              <a:buChar char="ü"/>
            </a:pPr>
            <a:r>
              <a:rPr lang="en-US" sz="2000" dirty="0" smtClean="0">
                <a:uFillTx/>
                <a:sym typeface="+mn-ea"/>
              </a:rPr>
              <a:t>Continuous Learning</a:t>
            </a:r>
            <a:endParaRPr lang="en-US" sz="2000" dirty="0">
              <a:solidFill>
                <a:schemeClr val="tx1"/>
              </a:solidFill>
              <a:uFillTx/>
            </a:endParaRPr>
          </a:p>
          <a:p>
            <a:pPr>
              <a:buFont typeface="Wingdings" panose="05000000000000000000" pitchFamily="2" charset="2"/>
              <a:buChar char="ü"/>
            </a:pPr>
            <a:r>
              <a:rPr lang="en-US" sz="2000" dirty="0">
                <a:uFillTx/>
                <a:sym typeface="+mn-ea"/>
              </a:rPr>
              <a:t>Engaging Time Management Techniques</a:t>
            </a:r>
            <a:endParaRPr lang="en-US" sz="2000" dirty="0">
              <a:solidFill>
                <a:schemeClr val="tx1"/>
              </a:solidFill>
              <a:uFillTx/>
            </a:endParaRPr>
          </a:p>
          <a:p>
            <a:pPr>
              <a:buFont typeface="Wingdings" panose="05000000000000000000" pitchFamily="2" charset="2"/>
              <a:buChar char="ü"/>
            </a:pPr>
            <a:r>
              <a:rPr lang="en-US" sz="2000" dirty="0">
                <a:uFillTx/>
                <a:sym typeface="+mn-ea"/>
              </a:rPr>
              <a:t>Fixing </a:t>
            </a:r>
            <a:r>
              <a:rPr lang="en-US" sz="2000" dirty="0" smtClean="0">
                <a:uFillTx/>
                <a:sym typeface="+mn-ea"/>
              </a:rPr>
              <a:t>Deadlines</a:t>
            </a:r>
            <a:endParaRPr lang="en-US" sz="2000" dirty="0" smtClean="0">
              <a:solidFill>
                <a:schemeClr val="tx1"/>
              </a:solidFill>
              <a:uFillTx/>
            </a:endParaRPr>
          </a:p>
          <a:p>
            <a:pPr>
              <a:buFont typeface="Wingdings" panose="05000000000000000000" pitchFamily="2" charset="2"/>
              <a:buChar char="ü"/>
            </a:pPr>
            <a:r>
              <a:rPr lang="en-US" sz="2000" dirty="0" smtClean="0">
                <a:uFillTx/>
                <a:sym typeface="+mn-ea"/>
              </a:rPr>
              <a:t>Time Blocking</a:t>
            </a:r>
            <a:endParaRPr lang="en-US" sz="2000" dirty="0" smtClean="0">
              <a:solidFill>
                <a:schemeClr val="tx1"/>
              </a:solidFill>
              <a:uFillTx/>
            </a:endParaRPr>
          </a:p>
          <a:p>
            <a:pPr>
              <a:buFont typeface="Wingdings" panose="05000000000000000000" pitchFamily="2" charset="2"/>
              <a:buChar char="ü"/>
            </a:pPr>
            <a:r>
              <a:rPr lang="en-US" sz="2000" dirty="0" smtClean="0">
                <a:uFillTx/>
                <a:sym typeface="+mn-ea"/>
              </a:rPr>
              <a:t>Self-Care &amp; Time For Renewal &amp; Taking Breaks</a:t>
            </a:r>
            <a:endParaRPr lang="en-US" sz="2000" dirty="0">
              <a:solidFill>
                <a:schemeClr val="tx1"/>
              </a:solidFill>
              <a:uFillTx/>
            </a:endParaRPr>
          </a:p>
          <a:p>
            <a:pPr>
              <a:buFont typeface="Wingdings" panose="05000000000000000000" pitchFamily="2" charset="2"/>
              <a:buChar char="ü"/>
            </a:pPr>
            <a:r>
              <a:rPr lang="en-US" sz="2000" dirty="0">
                <a:uFillTx/>
                <a:sym typeface="+mn-ea"/>
              </a:rPr>
              <a:t>Creating Routing</a:t>
            </a:r>
            <a:endParaRPr lang="en-US" sz="2000" dirty="0">
              <a:solidFill>
                <a:schemeClr val="tx1"/>
              </a:solidFill>
              <a:uFillTx/>
            </a:endParaRPr>
          </a:p>
          <a:p>
            <a:pPr>
              <a:buFont typeface="Wingdings" panose="05000000000000000000" pitchFamily="2" charset="2"/>
              <a:buChar char="ü"/>
            </a:pPr>
            <a:r>
              <a:rPr lang="en-US" sz="2000" dirty="0">
                <a:uFillTx/>
                <a:sym typeface="+mn-ea"/>
              </a:rPr>
              <a:t>Becoming </a:t>
            </a:r>
            <a:r>
              <a:rPr lang="en-US" sz="2000" dirty="0" smtClean="0">
                <a:uFillTx/>
                <a:sym typeface="+mn-ea"/>
              </a:rPr>
              <a:t>Organized.”</a:t>
            </a:r>
            <a:endParaRPr lang="en-US" sz="2000" dirty="0">
              <a:solidFill>
                <a:schemeClr val="tx1"/>
              </a:solidFill>
              <a:uFillTx/>
            </a:endParaRPr>
          </a:p>
          <a:p>
            <a:pPr>
              <a:buFont typeface="Wingdings" panose="05000000000000000000" pitchFamily="2" charset="2"/>
              <a:buChar char="ü"/>
            </a:pPr>
            <a:endParaRPr lang="en-US" sz="2000" dirty="0">
              <a:solidFill>
                <a:schemeClr val="tx1"/>
              </a:solidFill>
              <a:uFillTx/>
            </a:endParaRPr>
          </a:p>
        </p:txBody>
      </p:sp>
      <p:sp>
        <p:nvSpPr>
          <p:cNvPr id="4" name="Footer Placeholder 3"/>
          <p:cNvSpPr>
            <a:spLocks noGrp="1"/>
          </p:cNvSpPr>
          <p:nvPr>
            <p:ph type="ftr" sz="quarter" idx="11"/>
          </p:nvPr>
        </p:nvSpPr>
        <p:spPr>
          <a:xfrm>
            <a:off x="685800" y="6096000"/>
            <a:ext cx="7620000" cy="625475"/>
          </a:xfrm>
        </p:spPr>
        <p:txBody>
          <a:bodyPr/>
          <a:lstStyle/>
          <a:p>
            <a:r>
              <a:rPr lang="en-US" dirty="0" smtClean="0"/>
              <a:t>"Time Management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ircle(in)">
                                      <p:cBhvr>
                                        <p:cTn id="22" dur="2000"/>
                                        <p:tgtEl>
                                          <p:spTgt spid="3">
                                            <p:txEl>
                                              <p:pRg st="5" end="5"/>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circle(in)">
                                      <p:cBhvr>
                                        <p:cTn id="25" dur="2000"/>
                                        <p:tgtEl>
                                          <p:spTgt spid="3">
                                            <p:txEl>
                                              <p:pRg st="6" end="6"/>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circle(in)">
                                      <p:cBhvr>
                                        <p:cTn id="28" dur="2000"/>
                                        <p:tgtEl>
                                          <p:spTgt spid="3">
                                            <p:txEl>
                                              <p:pRg st="7" end="7"/>
                                            </p:txEl>
                                          </p:spTgt>
                                        </p:tgtEl>
                                      </p:cBhvr>
                                    </p:animEffect>
                                  </p:childTnLst>
                                </p:cTn>
                              </p:par>
                              <p:par>
                                <p:cTn id="29" presetID="6" presetClass="entr" presetSubtype="16"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circle(in)">
                                      <p:cBhvr>
                                        <p:cTn id="31" dur="2000"/>
                                        <p:tgtEl>
                                          <p:spTgt spid="3">
                                            <p:txEl>
                                              <p:pRg st="8" end="8"/>
                                            </p:txEl>
                                          </p:spTgt>
                                        </p:tgtEl>
                                      </p:cBhvr>
                                    </p:animEffect>
                                  </p:childTnLst>
                                </p:cTn>
                              </p:par>
                              <p:par>
                                <p:cTn id="32" presetID="6" presetClass="entr" presetSubtype="16" fill="hold"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circle(in)">
                                      <p:cBhvr>
                                        <p:cTn id="34" dur="2000"/>
                                        <p:tgtEl>
                                          <p:spTgt spid="3">
                                            <p:txEl>
                                              <p:pRg st="9" end="9"/>
                                            </p:txEl>
                                          </p:spTgt>
                                        </p:tgtEl>
                                      </p:cBhvr>
                                    </p:animEffect>
                                  </p:childTnLst>
                                </p:cTn>
                              </p:par>
                              <p:par>
                                <p:cTn id="35" presetID="6" presetClass="entr" presetSubtype="16"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circle(in)">
                                      <p:cBhvr>
                                        <p:cTn id="37" dur="2000"/>
                                        <p:tgtEl>
                                          <p:spTgt spid="3">
                                            <p:txEl>
                                              <p:pRg st="10" end="10"/>
                                            </p:txEl>
                                          </p:spTgt>
                                        </p:tgtEl>
                                      </p:cBhvr>
                                    </p:animEffect>
                                  </p:childTnLst>
                                </p:cTn>
                              </p:par>
                              <p:par>
                                <p:cTn id="38" presetID="6" presetClass="entr" presetSubtype="16" fill="hold" nodeType="withEffect">
                                  <p:stCondLst>
                                    <p:cond delay="0"/>
                                  </p:stCondLst>
                                  <p:childTnLst>
                                    <p:set>
                                      <p:cBhvr>
                                        <p:cTn id="39" dur="1" fill="hold">
                                          <p:stCondLst>
                                            <p:cond delay="0"/>
                                          </p:stCondLst>
                                        </p:cTn>
                                        <p:tgtEl>
                                          <p:spTgt spid="3">
                                            <p:txEl>
                                              <p:pRg st="11" end="11"/>
                                            </p:txEl>
                                          </p:spTgt>
                                        </p:tgtEl>
                                        <p:attrNameLst>
                                          <p:attrName>style.visibility</p:attrName>
                                        </p:attrNameLst>
                                      </p:cBhvr>
                                      <p:to>
                                        <p:strVal val="visible"/>
                                      </p:to>
                                    </p:set>
                                    <p:animEffect transition="in" filter="circle(in)">
                                      <p:cBhvr>
                                        <p:cTn id="40" dur="2000"/>
                                        <p:tgtEl>
                                          <p:spTgt spid="3">
                                            <p:txEl>
                                              <p:pRg st="11" end="11"/>
                                            </p:txEl>
                                          </p:spTgt>
                                        </p:tgtEl>
                                      </p:cBhvr>
                                    </p:animEffect>
                                  </p:childTnLst>
                                </p:cTn>
                              </p:par>
                              <p:par>
                                <p:cTn id="41" presetID="6" presetClass="entr" presetSubtype="16" fill="hold" nodeType="with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Effect transition="in" filter="circle(in)">
                                      <p:cBhvr>
                                        <p:cTn id="43" dur="2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Autofit/>
          </a:bodyPr>
          <a:lstStyle/>
          <a:p>
            <a:r>
              <a:rPr lang="en-US" sz="3600" dirty="0" smtClean="0"/>
              <a:t>3.0 How To Improve Time Management.</a:t>
            </a:r>
            <a:endParaRPr lang="en-US" sz="3600" dirty="0"/>
          </a:p>
        </p:txBody>
      </p:sp>
      <p:sp>
        <p:nvSpPr>
          <p:cNvPr id="4" name="AutoShape 2" descr="Critical Thinking: What It Is and Why It's Important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sp>
        <p:nvSpPr>
          <p:cNvPr id="3" name="Footer Placeholder 2"/>
          <p:cNvSpPr>
            <a:spLocks noGrp="1"/>
          </p:cNvSpPr>
          <p:nvPr>
            <p:ph type="ftr" sz="quarter" idx="11"/>
          </p:nvPr>
        </p:nvSpPr>
        <p:spPr>
          <a:xfrm>
            <a:off x="838200" y="6356350"/>
            <a:ext cx="74676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10</a:t>
            </a:fld>
            <a:endParaRPr lang="en-US"/>
          </a:p>
        </p:txBody>
      </p:sp>
      <p:sp>
        <p:nvSpPr>
          <p:cNvPr id="6" name="Content Placeholder 5"/>
          <p:cNvSpPr>
            <a:spLocks noGrp="1"/>
          </p:cNvSpPr>
          <p:nvPr>
            <p:ph idx="1"/>
          </p:nvPr>
        </p:nvSpPr>
        <p:spPr>
          <a:xfrm>
            <a:off x="457200" y="990600"/>
            <a:ext cx="8229600" cy="5257800"/>
          </a:xfrm>
        </p:spPr>
        <p:txBody>
          <a:bodyPr/>
          <a:lstStyle/>
          <a:p>
            <a:pPr>
              <a:buFont typeface="Wingdings" panose="05000000000000000000" pitchFamily="2" charset="2"/>
              <a:buChar char="ü"/>
            </a:pPr>
            <a:r>
              <a:rPr lang="en-US" sz="2000" dirty="0" smtClean="0">
                <a:solidFill>
                  <a:schemeClr val="tx1"/>
                </a:solidFill>
                <a:uFillTx/>
              </a:rPr>
              <a:t>Set Your Goals ( Short, Medium &amp; Long Term).</a:t>
            </a:r>
          </a:p>
          <a:p>
            <a:pPr>
              <a:buFont typeface="Wingdings" panose="05000000000000000000" pitchFamily="2" charset="2"/>
              <a:buChar char="ü"/>
            </a:pPr>
            <a:r>
              <a:rPr lang="en-US" sz="2000" dirty="0" smtClean="0">
                <a:solidFill>
                  <a:schemeClr val="tx1"/>
                </a:solidFill>
                <a:uFillTx/>
              </a:rPr>
              <a:t>Keep Your Goals To Yourself. (But sometimes may share with your agreeable mentors and those you are accountable to for your peak performances).</a:t>
            </a:r>
          </a:p>
          <a:p>
            <a:pPr>
              <a:buFont typeface="Wingdings" panose="05000000000000000000" pitchFamily="2" charset="2"/>
              <a:buChar char="ü"/>
            </a:pPr>
            <a:r>
              <a:rPr lang="en-US" sz="2000" dirty="0" smtClean="0">
                <a:solidFill>
                  <a:schemeClr val="tx1"/>
                </a:solidFill>
                <a:uFillTx/>
              </a:rPr>
              <a:t>Create A Plan Of Actions.</a:t>
            </a:r>
          </a:p>
          <a:p>
            <a:pPr>
              <a:buFont typeface="Wingdings" panose="05000000000000000000" pitchFamily="2" charset="2"/>
              <a:buChar char="ü"/>
            </a:pPr>
            <a:r>
              <a:rPr lang="en-US" sz="2000" dirty="0" smtClean="0">
                <a:solidFill>
                  <a:schemeClr val="tx1"/>
                </a:solidFill>
                <a:uFillTx/>
              </a:rPr>
              <a:t>Make Decisions That Can Move You Towards Accomplishing Your Goals.</a:t>
            </a:r>
          </a:p>
          <a:p>
            <a:pPr>
              <a:buFont typeface="Wingdings" panose="05000000000000000000" pitchFamily="2" charset="2"/>
              <a:buChar char="ü"/>
            </a:pPr>
            <a:r>
              <a:rPr lang="en-US" sz="2000" dirty="0" smtClean="0">
                <a:solidFill>
                  <a:schemeClr val="tx1"/>
                </a:solidFill>
                <a:uFillTx/>
              </a:rPr>
              <a:t>Focus On Important Tasks First.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p:cTn id="13"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6">
                                            <p:txEl>
                                              <p:pRg st="0" end="0"/>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p:cTn id="19"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0"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21"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22" dur="1000"/>
                                        <p:tgtEl>
                                          <p:spTgt spid="6">
                                            <p:txEl>
                                              <p:pRg st="1" end="1"/>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p:cTn id="25"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27"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28" dur="1000"/>
                                        <p:tgtEl>
                                          <p:spTgt spid="6">
                                            <p:txEl>
                                              <p:pRg st="2" end="2"/>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 calcmode="lin" valueType="num">
                                      <p:cBhvr>
                                        <p:cTn id="31"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6">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6">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6">
                                            <p:txEl>
                                              <p:pRg st="3" end="3"/>
                                            </p:txEl>
                                          </p:spTgt>
                                        </p:tgtEl>
                                      </p:cBhvr>
                                    </p:animEffect>
                                  </p:childTnLst>
                                </p:cTn>
                              </p:par>
                              <p:par>
                                <p:cTn id="35" presetID="31" presetClass="entr" presetSubtype="0" fill="hold" nodeType="with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 calcmode="lin" valueType="num">
                                      <p:cBhvr>
                                        <p:cTn id="37" dur="1000" fill="hold"/>
                                        <p:tgtEl>
                                          <p:spTgt spid="6">
                                            <p:txEl>
                                              <p:pRg st="4" end="4"/>
                                            </p:txEl>
                                          </p:spTgt>
                                        </p:tgtEl>
                                        <p:attrNameLst>
                                          <p:attrName>ppt_w</p:attrName>
                                        </p:attrNameLst>
                                      </p:cBhvr>
                                      <p:tavLst>
                                        <p:tav tm="0">
                                          <p:val>
                                            <p:fltVal val="0"/>
                                          </p:val>
                                        </p:tav>
                                        <p:tav tm="100000">
                                          <p:val>
                                            <p:strVal val="#ppt_w"/>
                                          </p:val>
                                        </p:tav>
                                      </p:tavLst>
                                    </p:anim>
                                    <p:anim calcmode="lin" valueType="num">
                                      <p:cBhvr>
                                        <p:cTn id="38" dur="1000" fill="hold"/>
                                        <p:tgtEl>
                                          <p:spTgt spid="6">
                                            <p:txEl>
                                              <p:pRg st="4" end="4"/>
                                            </p:txEl>
                                          </p:spTgt>
                                        </p:tgtEl>
                                        <p:attrNameLst>
                                          <p:attrName>ppt_h</p:attrName>
                                        </p:attrNameLst>
                                      </p:cBhvr>
                                      <p:tavLst>
                                        <p:tav tm="0">
                                          <p:val>
                                            <p:fltVal val="0"/>
                                          </p:val>
                                        </p:tav>
                                        <p:tav tm="100000">
                                          <p:val>
                                            <p:strVal val="#ppt_h"/>
                                          </p:val>
                                        </p:tav>
                                      </p:tavLst>
                                    </p:anim>
                                    <p:anim calcmode="lin" valueType="num">
                                      <p:cBhvr>
                                        <p:cTn id="39" dur="1000" fill="hold"/>
                                        <p:tgtEl>
                                          <p:spTgt spid="6">
                                            <p:txEl>
                                              <p:pRg st="4" end="4"/>
                                            </p:txEl>
                                          </p:spTgt>
                                        </p:tgtEl>
                                        <p:attrNameLst>
                                          <p:attrName>style.rotation</p:attrName>
                                        </p:attrNameLst>
                                      </p:cBhvr>
                                      <p:tavLst>
                                        <p:tav tm="0">
                                          <p:val>
                                            <p:fltVal val="90"/>
                                          </p:val>
                                        </p:tav>
                                        <p:tav tm="100000">
                                          <p:val>
                                            <p:fltVal val="0"/>
                                          </p:val>
                                        </p:tav>
                                      </p:tavLst>
                                    </p:anim>
                                    <p:animEffect transition="in" filter="fade">
                                      <p:cBhvr>
                                        <p:cTn id="40" dur="1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dirty="0"/>
              <a:t>3.0 How To Improve Time Management</a:t>
            </a:r>
          </a:p>
        </p:txBody>
      </p:sp>
      <p:sp>
        <p:nvSpPr>
          <p:cNvPr id="3" name="Content Placeholder 2"/>
          <p:cNvSpPr>
            <a:spLocks noGrp="1"/>
          </p:cNvSpPr>
          <p:nvPr>
            <p:ph idx="1"/>
          </p:nvPr>
        </p:nvSpPr>
        <p:spPr>
          <a:xfrm>
            <a:off x="457200" y="838200"/>
            <a:ext cx="8229600" cy="5562600"/>
          </a:xfrm>
        </p:spPr>
        <p:txBody>
          <a:bodyPr>
            <a:normAutofit/>
          </a:bodyPr>
          <a:lstStyle/>
          <a:p>
            <a:pPr>
              <a:buFont typeface="Wingdings" panose="05000000000000000000" pitchFamily="2" charset="2"/>
              <a:buChar char="ü"/>
            </a:pPr>
            <a:r>
              <a:rPr lang="en-US" sz="2000" dirty="0" smtClean="0">
                <a:solidFill>
                  <a:schemeClr val="tx1"/>
                </a:solidFill>
                <a:uFillTx/>
              </a:rPr>
              <a:t>Minimize Distractions.</a:t>
            </a:r>
          </a:p>
          <a:p>
            <a:pPr>
              <a:buFont typeface="Wingdings" panose="05000000000000000000" pitchFamily="2" charset="2"/>
              <a:buChar char="ü"/>
            </a:pPr>
            <a:r>
              <a:rPr lang="en-US" sz="2000" dirty="0" smtClean="0">
                <a:solidFill>
                  <a:schemeClr val="tx1"/>
                </a:solidFill>
                <a:uFillTx/>
              </a:rPr>
              <a:t>Make Sure To Rest.</a:t>
            </a:r>
          </a:p>
          <a:p>
            <a:pPr>
              <a:buFont typeface="Wingdings" panose="05000000000000000000" pitchFamily="2" charset="2"/>
              <a:buChar char="ü"/>
            </a:pPr>
            <a:r>
              <a:rPr lang="en-US" sz="2000" dirty="0" smtClean="0">
                <a:solidFill>
                  <a:schemeClr val="tx1"/>
                </a:solidFill>
                <a:uFillTx/>
              </a:rPr>
              <a:t>Find An Organization Technique That Works.</a:t>
            </a:r>
          </a:p>
          <a:p>
            <a:pPr>
              <a:buFont typeface="Wingdings" panose="05000000000000000000" pitchFamily="2" charset="2"/>
              <a:buChar char="ü"/>
            </a:pPr>
            <a:r>
              <a:rPr lang="en-US" sz="2000" dirty="0" smtClean="0">
                <a:solidFill>
                  <a:schemeClr val="tx1"/>
                </a:solidFill>
                <a:uFillTx/>
              </a:rPr>
              <a:t>Track The Time You Spend On Tasks.</a:t>
            </a:r>
          </a:p>
          <a:p>
            <a:pPr>
              <a:buFont typeface="Wingdings" panose="05000000000000000000" pitchFamily="2" charset="2"/>
              <a:buChar char="ü"/>
            </a:pPr>
            <a:r>
              <a:rPr lang="en-US" sz="2000" dirty="0" smtClean="0">
                <a:solidFill>
                  <a:schemeClr val="tx1"/>
                </a:solidFill>
                <a:uFillTx/>
              </a:rPr>
              <a:t>Work On Your  Weaknesses And Ask For Help.</a:t>
            </a:r>
          </a:p>
          <a:p>
            <a:pPr>
              <a:buFont typeface="Wingdings" panose="05000000000000000000" pitchFamily="2" charset="2"/>
              <a:buChar char="v"/>
            </a:pPr>
            <a:r>
              <a:rPr lang="en-US" sz="2000" dirty="0" smtClean="0">
                <a:solidFill>
                  <a:schemeClr val="tx1"/>
                </a:solidFill>
                <a:uFillTx/>
              </a:rPr>
              <a:t>Work On Strengthening Those Skills.</a:t>
            </a:r>
          </a:p>
          <a:p>
            <a:pPr>
              <a:buFont typeface="Wingdings" panose="05000000000000000000" pitchFamily="2" charset="2"/>
              <a:buChar char="v"/>
            </a:pPr>
            <a:r>
              <a:rPr lang="en-US" sz="2000" dirty="0" smtClean="0">
                <a:solidFill>
                  <a:schemeClr val="tx1"/>
                </a:solidFill>
                <a:uFillTx/>
              </a:rPr>
              <a:t>Delegate Some Of Your Tasks.</a:t>
            </a:r>
          </a:p>
          <a:p>
            <a:pPr>
              <a:buFont typeface="Wingdings" panose="05000000000000000000" pitchFamily="2" charset="2"/>
              <a:buChar char="v"/>
            </a:pPr>
            <a:r>
              <a:rPr lang="en-US" sz="2000" dirty="0" smtClean="0">
                <a:solidFill>
                  <a:schemeClr val="tx1"/>
                </a:solidFill>
                <a:uFillTx/>
              </a:rPr>
              <a:t>Rely On Tools Designed To Make Your Daily Activities Easier.”</a:t>
            </a:r>
          </a:p>
          <a:p>
            <a:pPr>
              <a:buFont typeface="Wingdings" panose="05000000000000000000" pitchFamily="2" charset="2"/>
              <a:buChar char="v"/>
            </a:pPr>
            <a:endParaRPr lang="en-US" sz="2000" dirty="0" smtClean="0">
              <a:solidFill>
                <a:schemeClr val="tx1"/>
              </a:solidFill>
              <a:uFillTx/>
            </a:endParaRPr>
          </a:p>
        </p:txBody>
      </p:sp>
      <p:sp>
        <p:nvSpPr>
          <p:cNvPr id="4" name="Footer Placeholder 3"/>
          <p:cNvSpPr>
            <a:spLocks noGrp="1"/>
          </p:cNvSpPr>
          <p:nvPr>
            <p:ph type="ftr" sz="quarter" idx="11"/>
          </p:nvPr>
        </p:nvSpPr>
        <p:spPr>
          <a:xfrm>
            <a:off x="1066800" y="6356350"/>
            <a:ext cx="71628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11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ircle(in)">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ircle(in)">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circle(in)">
                                      <p:cBhvr>
                                        <p:cTn id="28" dur="2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circle(in)">
                                      <p:cBhvr>
                                        <p:cTn id="33" dur="20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circle(in)">
                                      <p:cBhvr>
                                        <p:cTn id="38" dur="20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circle(in)">
                                      <p:cBhvr>
                                        <p:cTn id="43" dur="2000"/>
                                        <p:tgtEl>
                                          <p:spTgt spid="3">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circle(in)">
                                      <p:cBhvr>
                                        <p:cTn id="48"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dirty="0" smtClean="0"/>
              <a:t>4.0 Why Is Time Management Important?</a:t>
            </a:r>
            <a:endParaRPr lang="en-US" sz="3200" dirty="0"/>
          </a:p>
        </p:txBody>
      </p:sp>
      <p:sp>
        <p:nvSpPr>
          <p:cNvPr id="3" name="Content Placeholder 2"/>
          <p:cNvSpPr>
            <a:spLocks noGrp="1"/>
          </p:cNvSpPr>
          <p:nvPr>
            <p:ph idx="1"/>
          </p:nvPr>
        </p:nvSpPr>
        <p:spPr>
          <a:xfrm>
            <a:off x="457200" y="990600"/>
            <a:ext cx="8229600" cy="5257800"/>
          </a:xfrm>
        </p:spPr>
        <p:txBody>
          <a:bodyPr>
            <a:normAutofit/>
          </a:bodyPr>
          <a:lstStyle/>
          <a:p>
            <a:pPr>
              <a:buFont typeface="Wingdings" panose="05000000000000000000" pitchFamily="2" charset="2"/>
              <a:buChar char="ü"/>
            </a:pPr>
            <a:r>
              <a:rPr lang="en-US" dirty="0" smtClean="0"/>
              <a:t>“</a:t>
            </a:r>
            <a:r>
              <a:rPr lang="en-US" sz="2000" dirty="0" smtClean="0">
                <a:solidFill>
                  <a:schemeClr val="tx1"/>
                </a:solidFill>
                <a:uFillTx/>
              </a:rPr>
              <a:t>Time Management helps you achieve your goals.</a:t>
            </a:r>
          </a:p>
          <a:p>
            <a:pPr>
              <a:buFont typeface="Wingdings" panose="05000000000000000000" pitchFamily="2" charset="2"/>
              <a:buChar char="ü"/>
            </a:pPr>
            <a:r>
              <a:rPr lang="en-US" sz="2000" dirty="0" smtClean="0">
                <a:solidFill>
                  <a:schemeClr val="tx1"/>
                </a:solidFill>
                <a:uFillTx/>
              </a:rPr>
              <a:t>It helps you become more organized.</a:t>
            </a:r>
          </a:p>
          <a:p>
            <a:pPr>
              <a:buFont typeface="Wingdings" panose="05000000000000000000" pitchFamily="2" charset="2"/>
              <a:buChar char="ü"/>
            </a:pPr>
            <a:r>
              <a:rPr lang="en-US" sz="2000" dirty="0" smtClean="0">
                <a:solidFill>
                  <a:schemeClr val="tx1"/>
                </a:solidFill>
                <a:uFillTx/>
              </a:rPr>
              <a:t>It helps with achieving work-life balance.</a:t>
            </a:r>
          </a:p>
          <a:p>
            <a:pPr>
              <a:buFont typeface="Wingdings" panose="05000000000000000000" pitchFamily="2" charset="2"/>
              <a:buChar char="ü"/>
            </a:pPr>
            <a:r>
              <a:rPr lang="en-US" sz="2000" dirty="0" smtClean="0">
                <a:solidFill>
                  <a:schemeClr val="tx1"/>
                </a:solidFill>
                <a:uFillTx/>
              </a:rPr>
              <a:t>It helps you feel better.</a:t>
            </a:r>
          </a:p>
          <a:p>
            <a:pPr>
              <a:buFont typeface="Wingdings" panose="05000000000000000000" pitchFamily="2" charset="2"/>
              <a:buChar char="ü"/>
            </a:pPr>
            <a:r>
              <a:rPr lang="en-US" sz="2000" dirty="0" smtClean="0">
                <a:solidFill>
                  <a:schemeClr val="tx1"/>
                </a:solidFill>
                <a:uFillTx/>
              </a:rPr>
              <a:t>It helps you improve your life style.</a:t>
            </a:r>
          </a:p>
          <a:p>
            <a:pPr>
              <a:buFont typeface="Wingdings" panose="05000000000000000000" pitchFamily="2" charset="2"/>
              <a:buChar char="ü"/>
            </a:pPr>
            <a:r>
              <a:rPr lang="en-US" sz="2000" dirty="0" smtClean="0">
                <a:solidFill>
                  <a:schemeClr val="tx1"/>
                </a:solidFill>
                <a:uFillTx/>
              </a:rPr>
              <a:t>It helps you avoid missing deadlines and appointments.</a:t>
            </a:r>
          </a:p>
          <a:p>
            <a:pPr>
              <a:buFont typeface="Wingdings" panose="05000000000000000000" pitchFamily="2" charset="2"/>
              <a:buChar char="ü"/>
            </a:pPr>
            <a:r>
              <a:rPr lang="en-US" sz="2000" dirty="0" smtClean="0">
                <a:solidFill>
                  <a:schemeClr val="tx1"/>
                </a:solidFill>
                <a:uFillTx/>
              </a:rPr>
              <a:t>It helps you procrastinate less.</a:t>
            </a:r>
          </a:p>
          <a:p>
            <a:pPr>
              <a:buFont typeface="Wingdings" panose="05000000000000000000" pitchFamily="2" charset="2"/>
              <a:buChar char="ü"/>
            </a:pPr>
            <a:r>
              <a:rPr lang="en-US" sz="2000" dirty="0" smtClean="0">
                <a:solidFill>
                  <a:schemeClr val="tx1"/>
                </a:solidFill>
                <a:uFillTx/>
              </a:rPr>
              <a:t>It helps you avoid unwanted stress.</a:t>
            </a:r>
          </a:p>
          <a:p>
            <a:pPr>
              <a:buFont typeface="Wingdings" panose="05000000000000000000" pitchFamily="2" charset="2"/>
              <a:buChar char="ü"/>
            </a:pPr>
            <a:r>
              <a:rPr lang="en-US" sz="2000" dirty="0" smtClean="0">
                <a:solidFill>
                  <a:schemeClr val="tx1"/>
                </a:solidFill>
                <a:uFillTx/>
              </a:rPr>
              <a:t>It helps your professionalism.</a:t>
            </a:r>
          </a:p>
          <a:p>
            <a:pPr>
              <a:buFont typeface="Wingdings" panose="05000000000000000000" pitchFamily="2" charset="2"/>
              <a:buChar char="ü"/>
            </a:pPr>
            <a:r>
              <a:rPr lang="en-US" sz="2000" dirty="0" smtClean="0">
                <a:solidFill>
                  <a:schemeClr val="tx1"/>
                </a:solidFill>
                <a:uFillTx/>
              </a:rPr>
              <a:t>It helps you avoid financial penalties.”</a:t>
            </a:r>
          </a:p>
          <a:p>
            <a:pPr>
              <a:buFont typeface="Wingdings" panose="05000000000000000000" pitchFamily="2" charset="2"/>
              <a:buChar char="ü"/>
            </a:pPr>
            <a:endParaRPr lang="en-US" sz="2000" dirty="0" smtClean="0">
              <a:solidFill>
                <a:schemeClr val="tx1"/>
              </a:solidFill>
              <a:uFillTx/>
            </a:endParaRPr>
          </a:p>
        </p:txBody>
      </p:sp>
      <p:sp>
        <p:nvSpPr>
          <p:cNvPr id="4" name="Footer Placeholder 3"/>
          <p:cNvSpPr>
            <a:spLocks noGrp="1"/>
          </p:cNvSpPr>
          <p:nvPr>
            <p:ph type="ftr" sz="quarter" idx="11"/>
          </p:nvPr>
        </p:nvSpPr>
        <p:spPr>
          <a:xfrm>
            <a:off x="914400" y="6356350"/>
            <a:ext cx="73152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12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ircle(in)">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ircle(in)">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circle(in)">
                                      <p:cBhvr>
                                        <p:cTn id="28" dur="2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circle(in)">
                                      <p:cBhvr>
                                        <p:cTn id="33" dur="20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circle(in)">
                                      <p:cBhvr>
                                        <p:cTn id="38" dur="20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circle(in)">
                                      <p:cBhvr>
                                        <p:cTn id="43" dur="2000"/>
                                        <p:tgtEl>
                                          <p:spTgt spid="3">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circle(in)">
                                      <p:cBhvr>
                                        <p:cTn id="48" dur="2000"/>
                                        <p:tgtEl>
                                          <p:spTgt spid="3">
                                            <p:txEl>
                                              <p:pRg st="7" end="7"/>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circle(in)">
                                      <p:cBhvr>
                                        <p:cTn id="53" dur="2000"/>
                                        <p:tgtEl>
                                          <p:spTgt spid="3">
                                            <p:txEl>
                                              <p:pRg st="8" end="8"/>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6" presetClass="entr" presetSubtype="16" fill="hold" nodeType="clickEffect">
                                  <p:stCondLst>
                                    <p:cond delay="0"/>
                                  </p:stCondLst>
                                  <p:childTnLst>
                                    <p:set>
                                      <p:cBhvr>
                                        <p:cTn id="57" dur="1" fill="hold">
                                          <p:stCondLst>
                                            <p:cond delay="0"/>
                                          </p:stCondLst>
                                        </p:cTn>
                                        <p:tgtEl>
                                          <p:spTgt spid="3">
                                            <p:txEl>
                                              <p:pRg st="9" end="9"/>
                                            </p:txEl>
                                          </p:spTgt>
                                        </p:tgtEl>
                                        <p:attrNameLst>
                                          <p:attrName>style.visibility</p:attrName>
                                        </p:attrNameLst>
                                      </p:cBhvr>
                                      <p:to>
                                        <p:strVal val="visible"/>
                                      </p:to>
                                    </p:set>
                                    <p:animEffect transition="in" filter="circle(in)">
                                      <p:cBhvr>
                                        <p:cTn id="58"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fontScale="90000"/>
          </a:bodyPr>
          <a:lstStyle/>
          <a:p>
            <a:r>
              <a:rPr lang="en-US" sz="2200" dirty="0" smtClean="0"/>
              <a:t/>
            </a:r>
            <a:br>
              <a:rPr lang="en-US" sz="2200" dirty="0" smtClean="0"/>
            </a:br>
            <a:r>
              <a:rPr lang="en-US" sz="2200" dirty="0" smtClean="0"/>
              <a:t/>
            </a:r>
            <a:br>
              <a:rPr lang="en-US" sz="2200" dirty="0" smtClean="0"/>
            </a:br>
            <a:r>
              <a:rPr lang="en-US" sz="3600" dirty="0"/>
              <a:t>5</a:t>
            </a:r>
            <a:r>
              <a:rPr lang="en-US" sz="3600" dirty="0" smtClean="0"/>
              <a:t>.0</a:t>
            </a:r>
            <a:r>
              <a:rPr lang="en-US" sz="2200" dirty="0" smtClean="0"/>
              <a:t> </a:t>
            </a:r>
            <a:r>
              <a:rPr lang="en-US" sz="3600" dirty="0" smtClean="0"/>
              <a:t>Why We Often Waste Time? </a:t>
            </a:r>
            <a:r>
              <a:rPr lang="en-US" sz="3600" dirty="0"/>
              <a:t/>
            </a:r>
            <a:br>
              <a:rPr lang="en-US" sz="3600" dirty="0"/>
            </a:br>
            <a:endParaRPr lang="en-US" sz="3600" dirty="0"/>
          </a:p>
        </p:txBody>
      </p:sp>
      <p:sp>
        <p:nvSpPr>
          <p:cNvPr id="3" name="Content Placeholder 2"/>
          <p:cNvSpPr>
            <a:spLocks noGrp="1"/>
          </p:cNvSpPr>
          <p:nvPr>
            <p:ph idx="1"/>
          </p:nvPr>
        </p:nvSpPr>
        <p:spPr>
          <a:xfrm>
            <a:off x="457200" y="1066800"/>
            <a:ext cx="8229600" cy="5181600"/>
          </a:xfrm>
        </p:spPr>
        <p:txBody>
          <a:bodyPr>
            <a:normAutofit/>
          </a:bodyPr>
          <a:lstStyle/>
          <a:p>
            <a:pPr>
              <a:buFont typeface="Wingdings" panose="05000000000000000000" pitchFamily="2" charset="2"/>
              <a:buChar char="ü"/>
            </a:pPr>
            <a:r>
              <a:rPr lang="en-US" sz="2000" dirty="0" smtClean="0">
                <a:solidFill>
                  <a:schemeClr val="tx1"/>
                </a:solidFill>
                <a:uFillTx/>
              </a:rPr>
              <a:t>“Lack of task, role and knowledge clarity.</a:t>
            </a:r>
          </a:p>
          <a:p>
            <a:pPr>
              <a:buFont typeface="Wingdings" panose="05000000000000000000" pitchFamily="2" charset="2"/>
              <a:buChar char="ü"/>
            </a:pPr>
            <a:r>
              <a:rPr lang="en-US" sz="2000" dirty="0" smtClean="0">
                <a:solidFill>
                  <a:schemeClr val="tx1"/>
                </a:solidFill>
                <a:uFillTx/>
              </a:rPr>
              <a:t>Lack of motivation.</a:t>
            </a:r>
          </a:p>
          <a:p>
            <a:pPr>
              <a:buFont typeface="Wingdings" panose="05000000000000000000" pitchFamily="2" charset="2"/>
              <a:buChar char="ü"/>
            </a:pPr>
            <a:r>
              <a:rPr lang="en-US" sz="2000" dirty="0" smtClean="0">
                <a:solidFill>
                  <a:schemeClr val="tx1"/>
                </a:solidFill>
                <a:uFillTx/>
              </a:rPr>
              <a:t>Lack of discipline.</a:t>
            </a:r>
          </a:p>
          <a:p>
            <a:pPr>
              <a:buFont typeface="Wingdings" panose="05000000000000000000" pitchFamily="2" charset="2"/>
              <a:buChar char="ü"/>
            </a:pPr>
            <a:r>
              <a:rPr lang="en-US" sz="2000" dirty="0" smtClean="0">
                <a:solidFill>
                  <a:schemeClr val="tx1"/>
                </a:solidFill>
                <a:uFillTx/>
              </a:rPr>
              <a:t>Lack of skills.</a:t>
            </a:r>
          </a:p>
          <a:p>
            <a:pPr>
              <a:buFont typeface="Wingdings" panose="05000000000000000000" pitchFamily="2" charset="2"/>
              <a:buChar char="ü"/>
            </a:pPr>
            <a:r>
              <a:rPr lang="en-US" sz="2000" dirty="0" smtClean="0">
                <a:solidFill>
                  <a:schemeClr val="tx1"/>
                </a:solidFill>
                <a:uFillTx/>
              </a:rPr>
              <a:t>Lack of needed resources(8Ms- Money, Materials, Machineries(right technologies), Manpower, Mind power(innovation, ingenuity, creativity), Management, Motivation &amp; Minutes-Time). </a:t>
            </a:r>
          </a:p>
          <a:p>
            <a:pPr>
              <a:buFont typeface="Wingdings" panose="05000000000000000000" pitchFamily="2" charset="2"/>
              <a:buChar char="ü"/>
            </a:pPr>
            <a:r>
              <a:rPr lang="en-US" sz="2000" dirty="0" smtClean="0">
                <a:solidFill>
                  <a:schemeClr val="tx1"/>
                </a:solidFill>
                <a:uFillTx/>
              </a:rPr>
              <a:t>Lack of feedback.”</a:t>
            </a:r>
          </a:p>
        </p:txBody>
      </p:sp>
      <p:sp>
        <p:nvSpPr>
          <p:cNvPr id="4" name="Footer Placeholder 3"/>
          <p:cNvSpPr>
            <a:spLocks noGrp="1"/>
          </p:cNvSpPr>
          <p:nvPr>
            <p:ph type="ftr" sz="quarter" idx="11"/>
          </p:nvPr>
        </p:nvSpPr>
        <p:spPr>
          <a:xfrm>
            <a:off x="685800" y="6356350"/>
            <a:ext cx="75438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heel(1)">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heel(1)">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heel(1)">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heel(1)">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wheel(1)">
                                      <p:cBhvr>
                                        <p:cTn id="34" dur="2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wheel(1)">
                                      <p:cBhvr>
                                        <p:cTn id="39"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200" dirty="0" smtClean="0"/>
              <a:t>6.0   What Are 10 Time Management Techniques To Be More Productive?</a:t>
            </a:r>
            <a:endParaRPr lang="en-US" sz="3200" dirty="0"/>
          </a:p>
        </p:txBody>
      </p:sp>
      <p:sp>
        <p:nvSpPr>
          <p:cNvPr id="3" name="Content Placeholder 2"/>
          <p:cNvSpPr>
            <a:spLocks noGrp="1"/>
          </p:cNvSpPr>
          <p:nvPr>
            <p:ph idx="1"/>
          </p:nvPr>
        </p:nvSpPr>
        <p:spPr>
          <a:xfrm>
            <a:off x="457200" y="1143000"/>
            <a:ext cx="8229600" cy="5105400"/>
          </a:xfrm>
        </p:spPr>
        <p:txBody>
          <a:bodyPr>
            <a:normAutofit/>
          </a:bodyPr>
          <a:lstStyle/>
          <a:p>
            <a:pPr>
              <a:buFont typeface="Wingdings" panose="05000000000000000000" pitchFamily="2" charset="2"/>
              <a:buChar char="ü"/>
            </a:pPr>
            <a:r>
              <a:rPr lang="en-US" sz="2000" dirty="0" smtClean="0">
                <a:solidFill>
                  <a:schemeClr val="tx1"/>
                </a:solidFill>
                <a:uFillTx/>
              </a:rPr>
              <a:t>“Start Your Day Early.</a:t>
            </a:r>
          </a:p>
          <a:p>
            <a:pPr>
              <a:buFont typeface="Wingdings" panose="05000000000000000000" pitchFamily="2" charset="2"/>
              <a:buChar char="ü"/>
            </a:pPr>
            <a:r>
              <a:rPr lang="en-US" sz="2000" dirty="0" smtClean="0">
                <a:solidFill>
                  <a:schemeClr val="tx1"/>
                </a:solidFill>
                <a:uFillTx/>
              </a:rPr>
              <a:t>Set Priorities &amp; Goals When Planning Your Day.</a:t>
            </a:r>
          </a:p>
          <a:p>
            <a:pPr>
              <a:buFont typeface="Wingdings" panose="05000000000000000000" pitchFamily="2" charset="2"/>
              <a:buChar char="ü"/>
            </a:pPr>
            <a:r>
              <a:rPr lang="en-US" sz="2000" dirty="0" smtClean="0">
                <a:solidFill>
                  <a:schemeClr val="tx1"/>
                </a:solidFill>
                <a:uFillTx/>
              </a:rPr>
              <a:t>Focus On </a:t>
            </a:r>
            <a:r>
              <a:rPr lang="en-US" sz="2000" dirty="0">
                <a:solidFill>
                  <a:schemeClr val="tx1"/>
                </a:solidFill>
                <a:uFillTx/>
              </a:rPr>
              <a:t>O</a:t>
            </a:r>
            <a:r>
              <a:rPr lang="en-US" sz="2000" dirty="0" smtClean="0">
                <a:solidFill>
                  <a:schemeClr val="tx1"/>
                </a:solidFill>
                <a:uFillTx/>
              </a:rPr>
              <a:t>ne Task At A Time.</a:t>
            </a:r>
          </a:p>
          <a:p>
            <a:pPr>
              <a:buFont typeface="Wingdings" panose="05000000000000000000" pitchFamily="2" charset="2"/>
              <a:buChar char="ü"/>
            </a:pPr>
            <a:r>
              <a:rPr lang="en-US" sz="2000" dirty="0" smtClean="0">
                <a:solidFill>
                  <a:schemeClr val="tx1"/>
                </a:solidFill>
                <a:uFillTx/>
              </a:rPr>
              <a:t>Learn To Delegate.</a:t>
            </a:r>
          </a:p>
          <a:p>
            <a:pPr>
              <a:buFont typeface="Wingdings" panose="05000000000000000000" pitchFamily="2" charset="2"/>
              <a:buChar char="ü"/>
            </a:pPr>
            <a:r>
              <a:rPr lang="en-US" sz="2000" dirty="0" smtClean="0">
                <a:solidFill>
                  <a:schemeClr val="tx1"/>
                </a:solidFill>
                <a:uFillTx/>
              </a:rPr>
              <a:t>Save Time With Business Tools &amp; Home Appliances That  Work Together And Work For You.</a:t>
            </a:r>
          </a:p>
          <a:p>
            <a:pPr>
              <a:buFont typeface="Wingdings" panose="05000000000000000000" pitchFamily="2" charset="2"/>
              <a:buChar char="ü"/>
            </a:pPr>
            <a:r>
              <a:rPr lang="en-US" sz="2000" dirty="0">
                <a:uFillTx/>
                <a:sym typeface="+mn-ea"/>
              </a:rPr>
              <a:t>Apply The 80/20 Rule (Pareto Principle)- 20% Of Actions Drive 80% Of Results).</a:t>
            </a:r>
            <a:endParaRPr lang="en-US" sz="2000" dirty="0">
              <a:solidFill>
                <a:schemeClr val="tx1"/>
              </a:solidFill>
              <a:uFillTx/>
            </a:endParaRPr>
          </a:p>
          <a:p>
            <a:pPr>
              <a:buFont typeface="Wingdings" panose="05000000000000000000" pitchFamily="2" charset="2"/>
              <a:buChar char="ü"/>
            </a:pPr>
            <a:r>
              <a:rPr lang="en-US" sz="2000" dirty="0">
                <a:uFillTx/>
                <a:sym typeface="+mn-ea"/>
              </a:rPr>
              <a:t>Pencil In Some Time For Distractions &amp; Interruptions.</a:t>
            </a:r>
            <a:endParaRPr lang="en-US" sz="2000" dirty="0">
              <a:solidFill>
                <a:schemeClr val="tx1"/>
              </a:solidFill>
              <a:uFillTx/>
            </a:endParaRPr>
          </a:p>
          <a:p>
            <a:pPr>
              <a:buFont typeface="Wingdings" panose="05000000000000000000" pitchFamily="2" charset="2"/>
              <a:buChar char="ü"/>
            </a:pPr>
            <a:r>
              <a:rPr lang="en-US" sz="2000" dirty="0">
                <a:uFillTx/>
                <a:sym typeface="+mn-ea"/>
              </a:rPr>
              <a:t>Say No, More Often. </a:t>
            </a:r>
            <a:endParaRPr lang="en-US" sz="2000" dirty="0">
              <a:solidFill>
                <a:schemeClr val="tx1"/>
              </a:solidFill>
              <a:uFillTx/>
            </a:endParaRPr>
          </a:p>
          <a:p>
            <a:pPr>
              <a:buFont typeface="Wingdings" panose="05000000000000000000" pitchFamily="2" charset="2"/>
              <a:buChar char="ü"/>
            </a:pPr>
            <a:r>
              <a:rPr lang="en-US" sz="2000" dirty="0">
                <a:uFillTx/>
                <a:sym typeface="+mn-ea"/>
              </a:rPr>
              <a:t>Master The Art Of Short Meetings.</a:t>
            </a:r>
            <a:endParaRPr lang="en-US" sz="2000" dirty="0">
              <a:solidFill>
                <a:schemeClr val="tx1"/>
              </a:solidFill>
              <a:uFillTx/>
            </a:endParaRPr>
          </a:p>
          <a:p>
            <a:pPr>
              <a:buFont typeface="Wingdings" panose="05000000000000000000" pitchFamily="2" charset="2"/>
              <a:buChar char="ü"/>
            </a:pPr>
            <a:r>
              <a:rPr lang="en-US" sz="2000" dirty="0">
                <a:uFillTx/>
                <a:sym typeface="+mn-ea"/>
              </a:rPr>
              <a:t>Have And Understand The Mindset That Time Wasted Is Life Wasted &amp; Time Invested Is Life Invested.”</a:t>
            </a:r>
            <a:endParaRPr lang="en-US" sz="2000" dirty="0">
              <a:solidFill>
                <a:schemeClr val="tx1"/>
              </a:solidFill>
              <a:uFillTx/>
            </a:endParaRPr>
          </a:p>
          <a:p>
            <a:pPr>
              <a:buFont typeface="Wingdings" panose="05000000000000000000" pitchFamily="2" charset="2"/>
              <a:buChar char="ü"/>
            </a:pPr>
            <a:endParaRPr lang="en-US" sz="2000" dirty="0" smtClean="0">
              <a:solidFill>
                <a:schemeClr val="tx1"/>
              </a:solidFill>
              <a:uFillTx/>
            </a:endParaRPr>
          </a:p>
        </p:txBody>
      </p:sp>
      <p:sp>
        <p:nvSpPr>
          <p:cNvPr id="4" name="Footer Placeholder 3"/>
          <p:cNvSpPr>
            <a:spLocks noGrp="1"/>
          </p:cNvSpPr>
          <p:nvPr>
            <p:ph type="ftr" sz="quarter" idx="11"/>
          </p:nvPr>
        </p:nvSpPr>
        <p:spPr>
          <a:xfrm>
            <a:off x="685800" y="6248400"/>
            <a:ext cx="7086600" cy="473075"/>
          </a:xfrm>
        </p:spPr>
        <p:txBody>
          <a:bodyPr/>
          <a:lstStyle/>
          <a:p>
            <a:r>
              <a:rPr lang="en-US" dirty="0" smtClean="0"/>
              <a:t>"Time Management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1)">
                                      <p:cBhvr>
                                        <p:cTn id="13" dur="2000"/>
                                        <p:tgtEl>
                                          <p:spTgt spid="3">
                                            <p:txEl>
                                              <p:pRg st="0" end="0"/>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heel(1)">
                                      <p:cBhvr>
                                        <p:cTn id="16" dur="2000"/>
                                        <p:tgtEl>
                                          <p:spTgt spid="3">
                                            <p:txEl>
                                              <p:pRg st="1" end="1"/>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heel(1)">
                                      <p:cBhvr>
                                        <p:cTn id="19" dur="2000"/>
                                        <p:tgtEl>
                                          <p:spTgt spid="3">
                                            <p:txEl>
                                              <p:pRg st="2" end="2"/>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heel(1)">
                                      <p:cBhvr>
                                        <p:cTn id="25" dur="2000"/>
                                        <p:tgtEl>
                                          <p:spTgt spid="3">
                                            <p:txEl>
                                              <p:pRg st="4" end="4"/>
                                            </p:txEl>
                                          </p:spTgt>
                                        </p:tgtEl>
                                      </p:cBhvr>
                                    </p:animEffect>
                                  </p:childTnLst>
                                </p:cTn>
                              </p:par>
                              <p:par>
                                <p:cTn id="26" presetID="21" presetClass="entr" presetSubtype="1"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heel(1)">
                                      <p:cBhvr>
                                        <p:cTn id="28" dur="2000"/>
                                        <p:tgtEl>
                                          <p:spTgt spid="3">
                                            <p:txEl>
                                              <p:pRg st="5" end="5"/>
                                            </p:txEl>
                                          </p:spTgt>
                                        </p:tgtEl>
                                      </p:cBhvr>
                                    </p:animEffect>
                                  </p:childTnLst>
                                </p:cTn>
                              </p:par>
                              <p:par>
                                <p:cTn id="29" presetID="21" presetClass="entr" presetSubtype="1"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heel(1)">
                                      <p:cBhvr>
                                        <p:cTn id="31" dur="2000"/>
                                        <p:tgtEl>
                                          <p:spTgt spid="3">
                                            <p:txEl>
                                              <p:pRg st="6" end="6"/>
                                            </p:txEl>
                                          </p:spTgt>
                                        </p:tgtEl>
                                      </p:cBhvr>
                                    </p:animEffect>
                                  </p:childTnLst>
                                </p:cTn>
                              </p:par>
                              <p:par>
                                <p:cTn id="32" presetID="21" presetClass="entr" presetSubtype="1"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heel(1)">
                                      <p:cBhvr>
                                        <p:cTn id="34" dur="2000"/>
                                        <p:tgtEl>
                                          <p:spTgt spid="3">
                                            <p:txEl>
                                              <p:pRg st="7" end="7"/>
                                            </p:txEl>
                                          </p:spTgt>
                                        </p:tgtEl>
                                      </p:cBhvr>
                                    </p:animEffect>
                                  </p:childTnLst>
                                </p:cTn>
                              </p:par>
                              <p:par>
                                <p:cTn id="35" presetID="21" presetClass="entr" presetSubtype="1"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heel(1)">
                                      <p:cBhvr>
                                        <p:cTn id="37" dur="2000"/>
                                        <p:tgtEl>
                                          <p:spTgt spid="3">
                                            <p:txEl>
                                              <p:pRg st="8" end="8"/>
                                            </p:txEl>
                                          </p:spTgt>
                                        </p:tgtEl>
                                      </p:cBhvr>
                                    </p:animEffect>
                                  </p:childTnLst>
                                </p:cTn>
                              </p:par>
                              <p:par>
                                <p:cTn id="38" presetID="21" presetClass="entr" presetSubtype="1" fill="hold"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wheel(1)">
                                      <p:cBhvr>
                                        <p:cTn id="40"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sz="3200" dirty="0" smtClean="0"/>
              <a:t>7.0 What Are Some Major Pitfalls Of Time Management?</a:t>
            </a:r>
            <a:endParaRPr lang="en-US" sz="3200" dirty="0"/>
          </a:p>
        </p:txBody>
      </p:sp>
      <p:sp>
        <p:nvSpPr>
          <p:cNvPr id="3" name="Content Placeholder 2"/>
          <p:cNvSpPr>
            <a:spLocks noGrp="1"/>
          </p:cNvSpPr>
          <p:nvPr>
            <p:ph idx="1"/>
          </p:nvPr>
        </p:nvSpPr>
        <p:spPr>
          <a:xfrm>
            <a:off x="457200" y="1219200"/>
            <a:ext cx="8229600" cy="5029200"/>
          </a:xfrm>
        </p:spPr>
        <p:txBody>
          <a:bodyPr>
            <a:noAutofit/>
          </a:bodyPr>
          <a:lstStyle/>
          <a:p>
            <a:pPr>
              <a:buFont typeface="Wingdings" panose="05000000000000000000" pitchFamily="2" charset="2"/>
              <a:buChar char="ü"/>
            </a:pPr>
            <a:r>
              <a:rPr lang="en-US" sz="2000" dirty="0" smtClean="0">
                <a:solidFill>
                  <a:schemeClr val="tx1"/>
                </a:solidFill>
                <a:uFillTx/>
              </a:rPr>
              <a:t>“Not Making A-To-Do-List.</a:t>
            </a:r>
          </a:p>
          <a:p>
            <a:pPr>
              <a:buFont typeface="Wingdings" panose="05000000000000000000" pitchFamily="2" charset="2"/>
              <a:buChar char="ü"/>
            </a:pPr>
            <a:r>
              <a:rPr lang="en-US" sz="2000" dirty="0" smtClean="0">
                <a:solidFill>
                  <a:schemeClr val="tx1"/>
                </a:solidFill>
                <a:uFillTx/>
              </a:rPr>
              <a:t>Multitasking ( Some studies show that multitasking can lower your IQ, because your attention is split and might even damage your brain. (Yikes).</a:t>
            </a:r>
          </a:p>
          <a:p>
            <a:pPr>
              <a:buFont typeface="Wingdings" panose="05000000000000000000" pitchFamily="2" charset="2"/>
              <a:buChar char="ü"/>
            </a:pPr>
            <a:r>
              <a:rPr lang="en-US" sz="2000" dirty="0" smtClean="0">
                <a:solidFill>
                  <a:schemeClr val="tx1"/>
                </a:solidFill>
                <a:uFillTx/>
              </a:rPr>
              <a:t>Not Knowing How Much Time A Task Requires.” </a:t>
            </a:r>
          </a:p>
        </p:txBody>
      </p:sp>
      <p:sp>
        <p:nvSpPr>
          <p:cNvPr id="4" name="Footer Placeholder 3"/>
          <p:cNvSpPr>
            <a:spLocks noGrp="1"/>
          </p:cNvSpPr>
          <p:nvPr>
            <p:ph type="ftr" sz="quarter" idx="11"/>
          </p:nvPr>
        </p:nvSpPr>
        <p:spPr>
          <a:xfrm>
            <a:off x="762000" y="6324600"/>
            <a:ext cx="7543800" cy="396875"/>
          </a:xfrm>
        </p:spPr>
        <p:txBody>
          <a:bodyPr/>
          <a:lstStyle/>
          <a:p>
            <a:r>
              <a:rPr lang="en-US" dirty="0" smtClean="0"/>
              <a:t>"Time </a:t>
            </a:r>
            <a:r>
              <a:rPr lang="en-US" dirty="0" err="1" smtClean="0"/>
              <a:t>Managemen</a:t>
            </a:r>
            <a:r>
              <a:rPr lang="en-US" dirty="0" smtClean="0"/>
              <a: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15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heel(1)">
                                      <p:cBhvr>
                                        <p:cTn id="15" dur="2000"/>
                                        <p:tgtEl>
                                          <p:spTgt spid="3">
                                            <p:txEl>
                                              <p:pRg st="1" end="1"/>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heel(1)">
                                      <p:cBhvr>
                                        <p:cTn id="18"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3200" dirty="0"/>
              <a:t>8</a:t>
            </a:r>
            <a:r>
              <a:rPr lang="en-US" sz="3200" dirty="0" smtClean="0"/>
              <a:t>.0 What Are Some Of The Time Management Deployable Technologies Available?</a:t>
            </a:r>
            <a:endParaRPr lang="en-US" sz="3200" dirty="0"/>
          </a:p>
        </p:txBody>
      </p:sp>
      <p:sp>
        <p:nvSpPr>
          <p:cNvPr id="3" name="Content Placeholder 2"/>
          <p:cNvSpPr>
            <a:spLocks noGrp="1"/>
          </p:cNvSpPr>
          <p:nvPr>
            <p:ph idx="1"/>
          </p:nvPr>
        </p:nvSpPr>
        <p:spPr>
          <a:xfrm>
            <a:off x="457200" y="1219200"/>
            <a:ext cx="8229600" cy="5029200"/>
          </a:xfrm>
        </p:spPr>
        <p:txBody>
          <a:bodyPr>
            <a:normAutofit/>
          </a:bodyPr>
          <a:lstStyle/>
          <a:p>
            <a:pPr>
              <a:buFont typeface="Wingdings" panose="05000000000000000000" pitchFamily="2" charset="2"/>
              <a:buChar char="q"/>
            </a:pPr>
            <a:r>
              <a:rPr lang="en-US" sz="2000" b="1" dirty="0" smtClean="0">
                <a:solidFill>
                  <a:schemeClr val="tx1"/>
                </a:solidFill>
                <a:uFillTx/>
              </a:rPr>
              <a:t>“Here </a:t>
            </a:r>
            <a:r>
              <a:rPr lang="en-US" sz="2000" b="1" dirty="0">
                <a:solidFill>
                  <a:schemeClr val="tx1"/>
                </a:solidFill>
                <a:uFillTx/>
              </a:rPr>
              <a:t>are some ways technology can help us manage our time better:</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Calendar and scheduling applications. ... </a:t>
            </a:r>
          </a:p>
          <a:p>
            <a:pPr>
              <a:buFont typeface="Wingdings" panose="05000000000000000000" pitchFamily="2" charset="2"/>
              <a:buChar char="ü"/>
            </a:pPr>
            <a:r>
              <a:rPr lang="en-US" sz="2000" dirty="0">
                <a:solidFill>
                  <a:schemeClr val="tx1"/>
                </a:solidFill>
                <a:uFillTx/>
              </a:rPr>
              <a:t>Project management and collaboration software. ... </a:t>
            </a:r>
          </a:p>
          <a:p>
            <a:pPr>
              <a:buFont typeface="Wingdings" panose="05000000000000000000" pitchFamily="2" charset="2"/>
              <a:buChar char="ü"/>
            </a:pPr>
            <a:r>
              <a:rPr lang="en-US" sz="2000" dirty="0">
                <a:solidFill>
                  <a:schemeClr val="tx1"/>
                </a:solidFill>
                <a:uFillTx/>
              </a:rPr>
              <a:t>Time tracking and analysis tools. ... </a:t>
            </a:r>
          </a:p>
          <a:p>
            <a:pPr>
              <a:buFont typeface="Wingdings" panose="05000000000000000000" pitchFamily="2" charset="2"/>
              <a:buChar char="ü"/>
            </a:pPr>
            <a:r>
              <a:rPr lang="en-US" sz="2000" dirty="0">
                <a:solidFill>
                  <a:schemeClr val="tx1"/>
                </a:solidFill>
                <a:uFillTx/>
              </a:rPr>
              <a:t>Automation and integration tools. ... </a:t>
            </a:r>
          </a:p>
          <a:p>
            <a:pPr>
              <a:buFont typeface="Wingdings" panose="05000000000000000000" pitchFamily="2" charset="2"/>
              <a:buChar char="ü"/>
            </a:pPr>
            <a:r>
              <a:rPr lang="en-US" sz="2000" dirty="0">
                <a:solidFill>
                  <a:schemeClr val="tx1"/>
                </a:solidFill>
                <a:uFillTx/>
              </a:rPr>
              <a:t>Distraction blocking and focus enhancing tools</a:t>
            </a:r>
            <a:r>
              <a:rPr lang="en-US" sz="2000" dirty="0" smtClean="0">
                <a:solidFill>
                  <a:schemeClr val="tx1"/>
                </a:solidFill>
                <a:uFillTx/>
              </a:rPr>
              <a:t>.”</a:t>
            </a:r>
            <a:endParaRPr lang="en-US" sz="2000" dirty="0">
              <a:solidFill>
                <a:schemeClr val="tx1"/>
              </a:solidFill>
              <a:uFillTx/>
            </a:endParaRPr>
          </a:p>
          <a:p>
            <a:pPr>
              <a:buFont typeface="Wingdings" panose="05000000000000000000" pitchFamily="2" charset="2"/>
              <a:buChar char="q"/>
            </a:pPr>
            <a:endParaRPr lang="en-US" sz="2000" b="1" dirty="0" smtClean="0">
              <a:solidFill>
                <a:schemeClr val="tx1"/>
              </a:solidFill>
              <a:uFillTx/>
            </a:endParaRPr>
          </a:p>
        </p:txBody>
      </p:sp>
      <p:sp>
        <p:nvSpPr>
          <p:cNvPr id="4" name="Footer Placeholder 3"/>
          <p:cNvSpPr>
            <a:spLocks noGrp="1"/>
          </p:cNvSpPr>
          <p:nvPr>
            <p:ph type="ftr" sz="quarter" idx="11"/>
          </p:nvPr>
        </p:nvSpPr>
        <p:spPr>
          <a:xfrm>
            <a:off x="990600" y="6356350"/>
            <a:ext cx="72390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1)">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heel(1)">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heel(1)">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heel(1)">
                                      <p:cBhvr>
                                        <p:cTn id="28" dur="2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wheel(1)">
                                      <p:cBhvr>
                                        <p:cTn id="33" dur="20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wheel(1)">
                                      <p:cBhvr>
                                        <p:cTn id="38"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19644"/>
          </a:xfrm>
        </p:spPr>
        <p:txBody>
          <a:bodyPr>
            <a:normAutofit fontScale="90000"/>
          </a:bodyPr>
          <a:lstStyle/>
          <a:p>
            <a:r>
              <a:rPr lang="en-US" sz="2800" dirty="0"/>
              <a:t>8.0 What Are Some Of The Time Management Deployable Technologies Available?</a:t>
            </a:r>
          </a:p>
        </p:txBody>
      </p:sp>
      <p:sp>
        <p:nvSpPr>
          <p:cNvPr id="3" name="Content Placeholder 2"/>
          <p:cNvSpPr>
            <a:spLocks noGrp="1"/>
          </p:cNvSpPr>
          <p:nvPr>
            <p:ph idx="1"/>
          </p:nvPr>
        </p:nvSpPr>
        <p:spPr>
          <a:xfrm>
            <a:off x="457200" y="1219200"/>
            <a:ext cx="8229600" cy="4953000"/>
          </a:xfrm>
        </p:spPr>
        <p:txBody>
          <a:bodyPr>
            <a:normAutofit/>
          </a:bodyPr>
          <a:lstStyle/>
          <a:p>
            <a:pPr>
              <a:buFont typeface="Wingdings" panose="05000000000000000000" pitchFamily="2" charset="2"/>
              <a:buChar char="q"/>
            </a:pPr>
            <a:r>
              <a:rPr lang="en-US" sz="2000" b="1" dirty="0" smtClean="0">
                <a:solidFill>
                  <a:schemeClr val="tx1"/>
                </a:solidFill>
                <a:uFillTx/>
              </a:rPr>
              <a:t>“The 10 Leading Artificial Intelligence Time Management Technology Products In The Market:</a:t>
            </a:r>
          </a:p>
          <a:p>
            <a:pPr>
              <a:buFont typeface="Wingdings" panose="05000000000000000000" pitchFamily="2" charset="2"/>
              <a:buChar char="ü"/>
            </a:pPr>
            <a:r>
              <a:rPr lang="en-US" sz="2000" dirty="0" smtClean="0">
                <a:solidFill>
                  <a:schemeClr val="tx1"/>
                </a:solidFill>
                <a:uFillTx/>
              </a:rPr>
              <a:t>i. </a:t>
            </a:r>
            <a:r>
              <a:rPr lang="en-US" sz="2000" b="1" dirty="0" smtClean="0">
                <a:solidFill>
                  <a:schemeClr val="tx1"/>
                </a:solidFill>
                <a:uFillTx/>
              </a:rPr>
              <a:t>Rescue Time</a:t>
            </a:r>
            <a:r>
              <a:rPr lang="en-US" sz="2000" dirty="0">
                <a:solidFill>
                  <a:schemeClr val="tx1"/>
                </a:solidFill>
                <a:uFillTx/>
              </a:rPr>
              <a:t>. (is a popular AI time management tool that helps individuals and teams analyze and optimize their productivity</a:t>
            </a:r>
            <a:r>
              <a:rPr lang="en-US" sz="2000" dirty="0" smtClean="0">
                <a:solidFill>
                  <a:schemeClr val="tx1"/>
                </a:solidFill>
                <a:uFillTx/>
              </a:rPr>
              <a:t>. It Offers</a:t>
            </a:r>
          </a:p>
          <a:p>
            <a:pPr>
              <a:buFont typeface="Wingdings" panose="05000000000000000000" pitchFamily="2" charset="2"/>
              <a:buChar char="v"/>
            </a:pPr>
            <a:r>
              <a:rPr lang="en-US" sz="2000" dirty="0" smtClean="0">
                <a:solidFill>
                  <a:schemeClr val="tx1"/>
                </a:solidFill>
                <a:uFillTx/>
              </a:rPr>
              <a:t>Activity Tracking</a:t>
            </a:r>
          </a:p>
          <a:p>
            <a:pPr>
              <a:buFont typeface="Wingdings" panose="05000000000000000000" pitchFamily="2" charset="2"/>
              <a:buChar char="v"/>
            </a:pPr>
            <a:r>
              <a:rPr lang="en-US" sz="2000" dirty="0" smtClean="0">
                <a:solidFill>
                  <a:schemeClr val="tx1"/>
                </a:solidFill>
                <a:uFillTx/>
              </a:rPr>
              <a:t>Productivity Scores</a:t>
            </a:r>
          </a:p>
          <a:p>
            <a:pPr>
              <a:buFont typeface="Wingdings" panose="05000000000000000000" pitchFamily="2" charset="2"/>
              <a:buChar char="v"/>
            </a:pPr>
            <a:r>
              <a:rPr lang="en-US" sz="2000" dirty="0" smtClean="0">
                <a:solidFill>
                  <a:schemeClr val="tx1"/>
                </a:solidFill>
                <a:uFillTx/>
              </a:rPr>
              <a:t>Goal Setting</a:t>
            </a:r>
          </a:p>
          <a:p>
            <a:pPr>
              <a:buFont typeface="Wingdings" panose="05000000000000000000" pitchFamily="2" charset="2"/>
              <a:buChar char="v"/>
            </a:pPr>
            <a:r>
              <a:rPr lang="en-US" sz="2000" dirty="0" smtClean="0">
                <a:solidFill>
                  <a:schemeClr val="tx1"/>
                </a:solidFill>
                <a:uFillTx/>
              </a:rPr>
              <a:t>Focus Time (blocks out distracting websites).</a:t>
            </a:r>
          </a:p>
          <a:p>
            <a:pPr>
              <a:buFont typeface="Wingdings" panose="05000000000000000000" pitchFamily="2" charset="2"/>
              <a:buChar char="v"/>
            </a:pPr>
            <a:r>
              <a:rPr lang="en-US" sz="2000" dirty="0" smtClean="0">
                <a:solidFill>
                  <a:schemeClr val="tx1"/>
                </a:solidFill>
                <a:uFillTx/>
              </a:rPr>
              <a:t>Reports &amp; Insights Generation</a:t>
            </a:r>
          </a:p>
          <a:p>
            <a:pPr>
              <a:buFont typeface="Wingdings" panose="05000000000000000000" pitchFamily="2" charset="2"/>
              <a:buChar char="v"/>
            </a:pPr>
            <a:r>
              <a:rPr lang="en-US" sz="2000" dirty="0" smtClean="0">
                <a:solidFill>
                  <a:schemeClr val="tx1"/>
                </a:solidFill>
                <a:uFillTx/>
              </a:rPr>
              <a:t>Integration &amp; Customization.</a:t>
            </a:r>
          </a:p>
          <a:p>
            <a:pPr>
              <a:buFont typeface="Wingdings" panose="05000000000000000000" pitchFamily="2" charset="2"/>
              <a:buChar char="ü"/>
            </a:pPr>
            <a:endParaRPr lang="en-US" sz="2000" dirty="0" smtClean="0">
              <a:solidFill>
                <a:schemeClr val="tx1"/>
              </a:solidFill>
              <a:uFillTx/>
            </a:endParaRPr>
          </a:p>
        </p:txBody>
      </p:sp>
      <p:sp>
        <p:nvSpPr>
          <p:cNvPr id="4" name="Footer Placeholder 3"/>
          <p:cNvSpPr>
            <a:spLocks noGrp="1"/>
          </p:cNvSpPr>
          <p:nvPr>
            <p:ph type="ftr" sz="quarter" idx="11"/>
          </p:nvPr>
        </p:nvSpPr>
        <p:spPr>
          <a:xfrm>
            <a:off x="762000" y="6172200"/>
            <a:ext cx="7467600" cy="549275"/>
          </a:xfrm>
        </p:spPr>
        <p:txBody>
          <a:bodyPr/>
          <a:lstStyle/>
          <a:p>
            <a:r>
              <a:rPr lang="en-US" dirty="0" smtClean="0"/>
              <a:t>"Time </a:t>
            </a:r>
            <a:r>
              <a:rPr lang="en-US" dirty="0" err="1" smtClean="0"/>
              <a:t>Managemen</a:t>
            </a:r>
            <a:r>
              <a:rPr lang="en-US" dirty="0" smtClean="0"/>
              <a: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heel(1)">
                                      <p:cBhvr>
                                        <p:cTn id="16" dur="2000"/>
                                        <p:tgtEl>
                                          <p:spTgt spid="3">
                                            <p:txEl>
                                              <p:pRg st="3" end="3"/>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heel(1)">
                                      <p:cBhvr>
                                        <p:cTn id="19" dur="2000"/>
                                        <p:tgtEl>
                                          <p:spTgt spid="3">
                                            <p:txEl>
                                              <p:pRg st="4" end="4"/>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heel(1)">
                                      <p:cBhvr>
                                        <p:cTn id="22" dur="2000"/>
                                        <p:tgtEl>
                                          <p:spTgt spid="3">
                                            <p:txEl>
                                              <p:pRg st="5" end="5"/>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heel(1)">
                                      <p:cBhvr>
                                        <p:cTn id="25" dur="2000"/>
                                        <p:tgtEl>
                                          <p:spTgt spid="3">
                                            <p:txEl>
                                              <p:pRg st="6" end="6"/>
                                            </p:txEl>
                                          </p:spTgt>
                                        </p:tgtEl>
                                      </p:cBhvr>
                                    </p:animEffect>
                                  </p:childTnLst>
                                </p:cTn>
                              </p:par>
                              <p:par>
                                <p:cTn id="26" presetID="21" presetClass="entr" presetSubtype="1"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heel(1)">
                                      <p:cBhvr>
                                        <p:cTn id="28"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800" dirty="0"/>
              <a:t>8.0 What Are Some Of The Time Management Deployable Technologies Available?</a:t>
            </a:r>
          </a:p>
        </p:txBody>
      </p:sp>
      <p:sp>
        <p:nvSpPr>
          <p:cNvPr id="3" name="Content Placeholder 2"/>
          <p:cNvSpPr>
            <a:spLocks noGrp="1"/>
          </p:cNvSpPr>
          <p:nvPr>
            <p:ph idx="1"/>
          </p:nvPr>
        </p:nvSpPr>
        <p:spPr>
          <a:xfrm>
            <a:off x="457200" y="1066800"/>
            <a:ext cx="8229600" cy="5181600"/>
          </a:xfrm>
        </p:spPr>
        <p:txBody>
          <a:bodyPr>
            <a:normAutofit/>
          </a:bodyPr>
          <a:lstStyle/>
          <a:p>
            <a:pPr>
              <a:buFont typeface="Wingdings" panose="05000000000000000000" pitchFamily="2" charset="2"/>
              <a:buChar char="ü"/>
            </a:pPr>
            <a:r>
              <a:rPr lang="en-US" sz="2000" b="1" dirty="0">
                <a:solidFill>
                  <a:schemeClr val="tx1"/>
                </a:solidFill>
                <a:uFillTx/>
              </a:rPr>
              <a:t>ii. </a:t>
            </a:r>
            <a:r>
              <a:rPr lang="en-US" sz="2000" b="1" dirty="0" err="1">
                <a:solidFill>
                  <a:schemeClr val="tx1"/>
                </a:solidFill>
                <a:uFillTx/>
              </a:rPr>
              <a:t>Toggl</a:t>
            </a:r>
            <a:r>
              <a:rPr lang="en-US" sz="2000" b="1" dirty="0">
                <a:solidFill>
                  <a:schemeClr val="tx1"/>
                </a:solidFill>
                <a:uFillTx/>
              </a:rPr>
              <a:t> Track (</a:t>
            </a:r>
            <a:r>
              <a:rPr lang="en-US" sz="2000" dirty="0">
                <a:solidFill>
                  <a:schemeClr val="tx1"/>
                </a:solidFill>
                <a:uFillTx/>
              </a:rPr>
              <a:t>is a popular AI time management tool that helps individuals and teams track their time, analyze productivity, and improve efficiency. It offers a range of features to help you monitor and manage your time effectively</a:t>
            </a:r>
            <a:r>
              <a:rPr lang="en-US" sz="2000" dirty="0" smtClean="0">
                <a:solidFill>
                  <a:schemeClr val="tx1"/>
                </a:solidFill>
                <a:uFillTx/>
              </a:rPr>
              <a:t>.</a:t>
            </a:r>
          </a:p>
          <a:p>
            <a:pPr>
              <a:buFont typeface="Wingdings" panose="05000000000000000000" pitchFamily="2" charset="2"/>
              <a:buChar char="v"/>
            </a:pPr>
            <a:r>
              <a:rPr lang="en-US" sz="2000" dirty="0" smtClean="0">
                <a:solidFill>
                  <a:schemeClr val="tx1"/>
                </a:solidFill>
                <a:uFillTx/>
              </a:rPr>
              <a:t>Time Tracking</a:t>
            </a:r>
          </a:p>
          <a:p>
            <a:pPr>
              <a:buFont typeface="Wingdings" panose="05000000000000000000" pitchFamily="2" charset="2"/>
              <a:buChar char="v"/>
            </a:pPr>
            <a:r>
              <a:rPr lang="en-US" sz="2000" dirty="0" smtClean="0">
                <a:solidFill>
                  <a:schemeClr val="tx1"/>
                </a:solidFill>
                <a:uFillTx/>
              </a:rPr>
              <a:t>Project &amp; Task Management</a:t>
            </a:r>
          </a:p>
          <a:p>
            <a:pPr>
              <a:buFont typeface="Wingdings" panose="05000000000000000000" pitchFamily="2" charset="2"/>
              <a:buChar char="v"/>
            </a:pPr>
            <a:r>
              <a:rPr lang="en-US" sz="2000" dirty="0" smtClean="0">
                <a:solidFill>
                  <a:schemeClr val="tx1"/>
                </a:solidFill>
                <a:uFillTx/>
              </a:rPr>
              <a:t>Reporting &amp; Analytics</a:t>
            </a:r>
          </a:p>
          <a:p>
            <a:pPr>
              <a:buFont typeface="Wingdings" panose="05000000000000000000" pitchFamily="2" charset="2"/>
              <a:buChar char="v"/>
            </a:pPr>
            <a:r>
              <a:rPr lang="en-US" sz="2000" dirty="0" smtClean="0">
                <a:solidFill>
                  <a:schemeClr val="tx1"/>
                </a:solidFill>
                <a:uFillTx/>
              </a:rPr>
              <a:t>AI-Powered Suggestions</a:t>
            </a:r>
          </a:p>
          <a:p>
            <a:pPr>
              <a:buFont typeface="Wingdings" panose="05000000000000000000" pitchFamily="2" charset="2"/>
              <a:buChar char="v"/>
            </a:pPr>
            <a:r>
              <a:rPr lang="en-US" sz="2000" dirty="0" smtClean="0">
                <a:solidFill>
                  <a:schemeClr val="tx1"/>
                </a:solidFill>
                <a:uFillTx/>
              </a:rPr>
              <a:t>Integrations &amp; Collaboration.</a:t>
            </a:r>
          </a:p>
          <a:p>
            <a:pPr>
              <a:buFont typeface="Wingdings" panose="05000000000000000000" pitchFamily="2" charset="2"/>
              <a:buChar char="v"/>
            </a:pPr>
            <a:r>
              <a:rPr lang="en-US" sz="2000" dirty="0" smtClean="0">
                <a:solidFill>
                  <a:schemeClr val="tx1"/>
                </a:solidFill>
                <a:uFillTx/>
              </a:rPr>
              <a:t>Idle Time Detection</a:t>
            </a:r>
            <a:endParaRPr lang="en-US" sz="2000" dirty="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838200" y="6172200"/>
            <a:ext cx="7391400" cy="549275"/>
          </a:xfrm>
        </p:spPr>
        <p:txBody>
          <a:bodyPr/>
          <a:lstStyle/>
          <a:p>
            <a:r>
              <a:rPr lang="en-US" dirty="0" smtClean="0"/>
              <a:t>"Time </a:t>
            </a:r>
            <a:r>
              <a:rPr lang="en-US" dirty="0" err="1" smtClean="0"/>
              <a:t>Managemen</a:t>
            </a:r>
            <a:r>
              <a:rPr lang="en-US" dirty="0" smtClean="0"/>
              <a: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18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ircle(in)">
                                      <p:cBhvr>
                                        <p:cTn id="22" dur="2000"/>
                                        <p:tgtEl>
                                          <p:spTgt spid="3">
                                            <p:txEl>
                                              <p:pRg st="5" end="5"/>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circle(in)">
                                      <p:cBhvr>
                                        <p:cTn id="2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2800" dirty="0"/>
              <a:t>8.0 What Are Some Of The Time Management Deployable Technologies Available?</a:t>
            </a:r>
          </a:p>
        </p:txBody>
      </p:sp>
      <p:sp>
        <p:nvSpPr>
          <p:cNvPr id="3" name="Content Placeholder 2"/>
          <p:cNvSpPr>
            <a:spLocks noGrp="1"/>
          </p:cNvSpPr>
          <p:nvPr>
            <p:ph idx="1"/>
          </p:nvPr>
        </p:nvSpPr>
        <p:spPr>
          <a:xfrm>
            <a:off x="457200" y="1066800"/>
            <a:ext cx="8229600" cy="5059363"/>
          </a:xfrm>
        </p:spPr>
        <p:txBody>
          <a:bodyPr>
            <a:normAutofit/>
          </a:bodyPr>
          <a:lstStyle/>
          <a:p>
            <a:pPr>
              <a:buFont typeface="Wingdings" panose="05000000000000000000" pitchFamily="2" charset="2"/>
              <a:buChar char="ü"/>
            </a:pPr>
            <a:r>
              <a:rPr lang="en-US" sz="2000" b="1" dirty="0">
                <a:solidFill>
                  <a:schemeClr val="tx1"/>
                </a:solidFill>
                <a:uFillTx/>
              </a:rPr>
              <a:t>iii. </a:t>
            </a:r>
            <a:r>
              <a:rPr lang="en-US" sz="2000" b="1" dirty="0" err="1" smtClean="0">
                <a:solidFill>
                  <a:schemeClr val="tx1"/>
                </a:solidFill>
                <a:uFillTx/>
              </a:rPr>
              <a:t>Clockify</a:t>
            </a:r>
            <a:r>
              <a:rPr lang="en-US" sz="2000" b="1" dirty="0">
                <a:solidFill>
                  <a:schemeClr val="tx1"/>
                </a:solidFill>
                <a:uFillTx/>
              </a:rPr>
              <a:t> </a:t>
            </a:r>
            <a:r>
              <a:rPr lang="en-US" sz="2000" dirty="0">
                <a:solidFill>
                  <a:schemeClr val="tx1"/>
                </a:solidFill>
                <a:uFillTx/>
              </a:rPr>
              <a:t>(is a versatile AI time management tool that helps individuals and teams track and manage their time effectively.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It </a:t>
            </a:r>
            <a:r>
              <a:rPr lang="en-US" sz="2000" dirty="0">
                <a:solidFill>
                  <a:schemeClr val="tx1"/>
                </a:solidFill>
                <a:uFillTx/>
              </a:rPr>
              <a:t>offers features to track time spent on tasks, projects, and activities, allowing you to gain insights into your productivity and make informed decisions about how to allocate your time</a:t>
            </a:r>
            <a:r>
              <a:rPr lang="en-US" sz="2000" dirty="0" smtClean="0">
                <a:solidFill>
                  <a:schemeClr val="tx1"/>
                </a:solidFill>
                <a:uFillTx/>
              </a:rPr>
              <a:t>.</a:t>
            </a:r>
          </a:p>
          <a:p>
            <a:pPr>
              <a:buFont typeface="Wingdings" panose="05000000000000000000" pitchFamily="2" charset="2"/>
              <a:buChar char="v"/>
            </a:pPr>
            <a:r>
              <a:rPr lang="en-US" sz="2000" dirty="0" smtClean="0">
                <a:solidFill>
                  <a:schemeClr val="tx1"/>
                </a:solidFill>
                <a:uFillTx/>
              </a:rPr>
              <a:t>Time Tracking</a:t>
            </a:r>
          </a:p>
          <a:p>
            <a:pPr>
              <a:buFont typeface="Wingdings" panose="05000000000000000000" pitchFamily="2" charset="2"/>
              <a:buChar char="v"/>
            </a:pPr>
            <a:r>
              <a:rPr lang="en-US" sz="2000" dirty="0" smtClean="0">
                <a:solidFill>
                  <a:schemeClr val="tx1"/>
                </a:solidFill>
                <a:uFillTx/>
              </a:rPr>
              <a:t>Project &amp; Task Management</a:t>
            </a:r>
          </a:p>
          <a:p>
            <a:pPr>
              <a:buFont typeface="Wingdings" panose="05000000000000000000" pitchFamily="2" charset="2"/>
              <a:buChar char="v"/>
            </a:pPr>
            <a:r>
              <a:rPr lang="en-US" sz="2000" dirty="0" smtClean="0">
                <a:solidFill>
                  <a:schemeClr val="tx1"/>
                </a:solidFill>
                <a:uFillTx/>
              </a:rPr>
              <a:t>Reporting &amp; Analytics</a:t>
            </a:r>
            <a:endParaRPr lang="en-US" sz="2000" dirty="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685800" y="6096000"/>
            <a:ext cx="7543800" cy="625475"/>
          </a:xfrm>
        </p:spPr>
        <p:txBody>
          <a:bodyPr/>
          <a:lstStyle/>
          <a:p>
            <a:r>
              <a:rPr lang="en-US" dirty="0" smtClean="0"/>
              <a:t>"Time </a:t>
            </a:r>
            <a:r>
              <a:rPr lang="en-US" dirty="0" err="1" smtClean="0"/>
              <a:t>Managemen</a:t>
            </a:r>
            <a:r>
              <a:rPr lang="en-US" dirty="0" smtClean="0"/>
              <a: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19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heel(1)">
                                      <p:cBhvr>
                                        <p:cTn id="16" dur="2000"/>
                                        <p:tgtEl>
                                          <p:spTgt spid="3">
                                            <p:txEl>
                                              <p:pRg st="3" end="3"/>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heel(1)">
                                      <p:cBhvr>
                                        <p:cTn id="1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3200" dirty="0"/>
              <a:t>8.0 What Are Some Of The Time Management Deployable Technologies Available?</a:t>
            </a:r>
          </a:p>
        </p:txBody>
      </p:sp>
      <p:sp>
        <p:nvSpPr>
          <p:cNvPr id="3" name="Content Placeholder 2"/>
          <p:cNvSpPr>
            <a:spLocks noGrp="1"/>
          </p:cNvSpPr>
          <p:nvPr>
            <p:ph idx="1"/>
          </p:nvPr>
        </p:nvSpPr>
        <p:spPr>
          <a:xfrm>
            <a:off x="457200" y="1219200"/>
            <a:ext cx="8229600" cy="5029200"/>
          </a:xfrm>
        </p:spPr>
        <p:txBody>
          <a:bodyPr>
            <a:normAutofit/>
          </a:bodyPr>
          <a:lstStyle/>
          <a:p>
            <a:pPr>
              <a:buFont typeface="Wingdings" panose="05000000000000000000" pitchFamily="2" charset="2"/>
              <a:buChar char="v"/>
            </a:pPr>
            <a:r>
              <a:rPr lang="en-US" sz="2000" dirty="0" smtClean="0">
                <a:solidFill>
                  <a:schemeClr val="tx1"/>
                </a:solidFill>
                <a:uFillTx/>
              </a:rPr>
              <a:t>Billable Hours &amp; Invoicing</a:t>
            </a:r>
          </a:p>
          <a:p>
            <a:pPr>
              <a:buFont typeface="Wingdings" panose="05000000000000000000" pitchFamily="2" charset="2"/>
              <a:buChar char="v"/>
            </a:pPr>
            <a:r>
              <a:rPr lang="en-US" sz="2000" dirty="0" smtClean="0">
                <a:solidFill>
                  <a:schemeClr val="tx1"/>
                </a:solidFill>
                <a:uFillTx/>
              </a:rPr>
              <a:t>Team Collaboration</a:t>
            </a:r>
          </a:p>
          <a:p>
            <a:pPr>
              <a:buFont typeface="Wingdings" panose="05000000000000000000" pitchFamily="2" charset="2"/>
              <a:buChar char="v"/>
            </a:pPr>
            <a:r>
              <a:rPr lang="en-US" sz="2000" dirty="0" smtClean="0">
                <a:solidFill>
                  <a:schemeClr val="tx1"/>
                </a:solidFill>
                <a:uFillTx/>
              </a:rPr>
              <a:t>Integration.</a:t>
            </a:r>
          </a:p>
          <a:p>
            <a:pPr>
              <a:buFont typeface="Wingdings" panose="05000000000000000000" pitchFamily="2" charset="2"/>
              <a:buChar char="ü"/>
            </a:pPr>
            <a:r>
              <a:rPr lang="en-US" sz="2000" b="1" dirty="0" smtClean="0">
                <a:solidFill>
                  <a:schemeClr val="tx1"/>
                </a:solidFill>
                <a:uFillTx/>
              </a:rPr>
              <a:t>iv</a:t>
            </a:r>
            <a:r>
              <a:rPr lang="en-US" sz="2000" b="1" dirty="0">
                <a:solidFill>
                  <a:schemeClr val="tx1"/>
                </a:solidFill>
                <a:uFillTx/>
              </a:rPr>
              <a:t>. Timely </a:t>
            </a:r>
            <a:r>
              <a:rPr lang="en-US" sz="2000" dirty="0">
                <a:solidFill>
                  <a:schemeClr val="tx1"/>
                </a:solidFill>
                <a:uFillTx/>
              </a:rPr>
              <a:t>(is an advanced AI time tracking and management tool that helps individuals and teams optimize their productivity and efficiently manage their time.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It </a:t>
            </a:r>
            <a:r>
              <a:rPr lang="en-US" sz="2000" dirty="0">
                <a:solidFill>
                  <a:schemeClr val="tx1"/>
                </a:solidFill>
                <a:uFillTx/>
              </a:rPr>
              <a:t>offers features designed </a:t>
            </a:r>
            <a:r>
              <a:rPr lang="en-US" sz="2000" dirty="0" smtClean="0">
                <a:solidFill>
                  <a:schemeClr val="tx1"/>
                </a:solidFill>
                <a:uFillTx/>
              </a:rPr>
              <a:t>to:</a:t>
            </a:r>
          </a:p>
          <a:p>
            <a:pPr>
              <a:buFont typeface="Wingdings" panose="05000000000000000000" pitchFamily="2" charset="2"/>
              <a:buChar char="v"/>
            </a:pPr>
            <a:r>
              <a:rPr lang="en-US" sz="2000" dirty="0" smtClean="0">
                <a:solidFill>
                  <a:schemeClr val="tx1"/>
                </a:solidFill>
                <a:uFillTx/>
              </a:rPr>
              <a:t> automatic </a:t>
            </a:r>
            <a:r>
              <a:rPr lang="en-US" sz="2000" dirty="0">
                <a:solidFill>
                  <a:schemeClr val="tx1"/>
                </a:solidFill>
                <a:uFillTx/>
              </a:rPr>
              <a:t>time tracking, </a:t>
            </a:r>
            <a:endParaRPr lang="en-US" sz="2000" dirty="0" smtClean="0">
              <a:solidFill>
                <a:schemeClr val="tx1"/>
              </a:solidFill>
              <a:uFillTx/>
            </a:endParaRPr>
          </a:p>
          <a:p>
            <a:pPr>
              <a:buFont typeface="Wingdings" panose="05000000000000000000" pitchFamily="2" charset="2"/>
              <a:buChar char="v"/>
            </a:pPr>
            <a:r>
              <a:rPr lang="en-US" sz="2000" dirty="0" smtClean="0">
                <a:solidFill>
                  <a:schemeClr val="tx1"/>
                </a:solidFill>
                <a:uFillTx/>
              </a:rPr>
              <a:t>analyze </a:t>
            </a:r>
            <a:r>
              <a:rPr lang="en-US" sz="2000" dirty="0">
                <a:solidFill>
                  <a:schemeClr val="tx1"/>
                </a:solidFill>
                <a:uFillTx/>
              </a:rPr>
              <a:t>work patterns, </a:t>
            </a:r>
            <a:endParaRPr lang="en-US" sz="2000" dirty="0" smtClean="0">
              <a:solidFill>
                <a:schemeClr val="tx1"/>
              </a:solidFill>
              <a:uFillTx/>
            </a:endParaRPr>
          </a:p>
          <a:p>
            <a:pPr>
              <a:buFont typeface="Wingdings" panose="05000000000000000000" pitchFamily="2" charset="2"/>
              <a:buChar char="v"/>
            </a:pPr>
            <a:r>
              <a:rPr lang="en-US" sz="2000" dirty="0" smtClean="0">
                <a:solidFill>
                  <a:schemeClr val="tx1"/>
                </a:solidFill>
                <a:uFillTx/>
              </a:rPr>
              <a:t>provide </a:t>
            </a:r>
            <a:r>
              <a:rPr lang="en-US" sz="2000" dirty="0">
                <a:solidFill>
                  <a:schemeClr val="tx1"/>
                </a:solidFill>
                <a:uFillTx/>
              </a:rPr>
              <a:t>insights into how time is </a:t>
            </a:r>
            <a:r>
              <a:rPr lang="en-US" sz="2000" dirty="0" smtClean="0">
                <a:solidFill>
                  <a:schemeClr val="tx1"/>
                </a:solidFill>
                <a:uFillTx/>
              </a:rPr>
              <a:t>spent,</a:t>
            </a:r>
          </a:p>
          <a:p>
            <a:pPr marL="0" indent="0">
              <a:buNone/>
            </a:pPr>
            <a:endParaRPr lang="en-US" sz="2000" dirty="0" smtClean="0">
              <a:solidFill>
                <a:schemeClr val="tx1"/>
              </a:solidFill>
              <a:uFillTx/>
            </a:endParaRPr>
          </a:p>
        </p:txBody>
      </p:sp>
      <p:sp>
        <p:nvSpPr>
          <p:cNvPr id="4" name="Footer Placeholder 3"/>
          <p:cNvSpPr>
            <a:spLocks noGrp="1"/>
          </p:cNvSpPr>
          <p:nvPr>
            <p:ph type="ftr" sz="quarter" idx="11"/>
          </p:nvPr>
        </p:nvSpPr>
        <p:spPr>
          <a:xfrm>
            <a:off x="609600" y="6248400"/>
            <a:ext cx="7620000" cy="473075"/>
          </a:xfrm>
        </p:spPr>
        <p:txBody>
          <a:bodyPr/>
          <a:lstStyle/>
          <a:p>
            <a:r>
              <a:rPr lang="en-US" dirty="0" smtClean="0"/>
              <a:t>"Time </a:t>
            </a:r>
            <a:r>
              <a:rPr lang="en-US" dirty="0" err="1" smtClean="0"/>
              <a:t>Managemen</a:t>
            </a:r>
            <a:r>
              <a:rPr lang="en-US" dirty="0" smtClean="0"/>
              <a: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20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heel(1)">
                                      <p:cBhvr>
                                        <p:cTn id="16" dur="2000"/>
                                        <p:tgtEl>
                                          <p:spTgt spid="3">
                                            <p:txEl>
                                              <p:pRg st="3" end="3"/>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heel(1)">
                                      <p:cBhvr>
                                        <p:cTn id="19" dur="2000"/>
                                        <p:tgtEl>
                                          <p:spTgt spid="3">
                                            <p:txEl>
                                              <p:pRg st="4" end="4"/>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heel(1)">
                                      <p:cBhvr>
                                        <p:cTn id="22" dur="2000"/>
                                        <p:tgtEl>
                                          <p:spTgt spid="3">
                                            <p:txEl>
                                              <p:pRg st="5" end="5"/>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heel(1)">
                                      <p:cBhvr>
                                        <p:cTn id="25" dur="2000"/>
                                        <p:tgtEl>
                                          <p:spTgt spid="3">
                                            <p:txEl>
                                              <p:pRg st="6" end="6"/>
                                            </p:txEl>
                                          </p:spTgt>
                                        </p:tgtEl>
                                      </p:cBhvr>
                                    </p:animEffect>
                                  </p:childTnLst>
                                </p:cTn>
                              </p:par>
                              <p:par>
                                <p:cTn id="26" presetID="21" presetClass="entr" presetSubtype="1"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heel(1)">
                                      <p:cBhvr>
                                        <p:cTn id="28"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800" dirty="0"/>
              <a:t>8.0 What Are Some Of The Time Management Deployable Technologies Available?</a:t>
            </a:r>
          </a:p>
        </p:txBody>
      </p:sp>
      <p:sp>
        <p:nvSpPr>
          <p:cNvPr id="3" name="Content Placeholder 2"/>
          <p:cNvSpPr>
            <a:spLocks noGrp="1"/>
          </p:cNvSpPr>
          <p:nvPr>
            <p:ph idx="1"/>
          </p:nvPr>
        </p:nvSpPr>
        <p:spPr>
          <a:xfrm>
            <a:off x="457200" y="1066800"/>
            <a:ext cx="8229600" cy="5181600"/>
          </a:xfrm>
        </p:spPr>
        <p:txBody>
          <a:bodyPr>
            <a:normAutofit/>
          </a:bodyPr>
          <a:lstStyle/>
          <a:p>
            <a:pPr>
              <a:buFont typeface="Wingdings" panose="05000000000000000000" pitchFamily="2" charset="2"/>
              <a:buChar char="v"/>
            </a:pPr>
            <a:r>
              <a:rPr lang="en-US" sz="2000" dirty="0" smtClean="0">
                <a:solidFill>
                  <a:schemeClr val="tx1"/>
                </a:solidFill>
                <a:uFillTx/>
              </a:rPr>
              <a:t>Calendar </a:t>
            </a:r>
            <a:r>
              <a:rPr lang="en-US" sz="2000" dirty="0">
                <a:solidFill>
                  <a:schemeClr val="tx1"/>
                </a:solidFill>
                <a:uFillTx/>
              </a:rPr>
              <a:t>Integration</a:t>
            </a:r>
          </a:p>
          <a:p>
            <a:pPr>
              <a:buFont typeface="Wingdings" panose="05000000000000000000" pitchFamily="2" charset="2"/>
              <a:buChar char="v"/>
            </a:pPr>
            <a:r>
              <a:rPr lang="en-US" sz="2000" dirty="0">
                <a:solidFill>
                  <a:schemeClr val="tx1"/>
                </a:solidFill>
                <a:uFillTx/>
              </a:rPr>
              <a:t>Projects &amp; Task Management</a:t>
            </a:r>
          </a:p>
          <a:p>
            <a:pPr>
              <a:buFont typeface="Wingdings" panose="05000000000000000000" pitchFamily="2" charset="2"/>
              <a:buChar char="v"/>
            </a:pPr>
            <a:r>
              <a:rPr lang="en-US" sz="2000" dirty="0">
                <a:solidFill>
                  <a:schemeClr val="tx1"/>
                </a:solidFill>
                <a:uFillTx/>
              </a:rPr>
              <a:t>Insights &amp; Reports,</a:t>
            </a:r>
          </a:p>
          <a:p>
            <a:pPr>
              <a:buFont typeface="Wingdings" panose="05000000000000000000" pitchFamily="2" charset="2"/>
              <a:buChar char="v"/>
            </a:pPr>
            <a:r>
              <a:rPr lang="en-US" sz="2000" dirty="0">
                <a:solidFill>
                  <a:schemeClr val="tx1"/>
                </a:solidFill>
                <a:uFillTx/>
              </a:rPr>
              <a:t>Team Collaboration</a:t>
            </a:r>
          </a:p>
          <a:p>
            <a:pPr>
              <a:buFont typeface="Wingdings" panose="05000000000000000000" pitchFamily="2" charset="2"/>
              <a:buChar char="v"/>
            </a:pPr>
            <a:r>
              <a:rPr lang="en-US" sz="2000" dirty="0">
                <a:solidFill>
                  <a:schemeClr val="tx1"/>
                </a:solidFill>
                <a:uFillTx/>
              </a:rPr>
              <a:t>Mobile Apps &amp; Desktop Integration.</a:t>
            </a:r>
          </a:p>
          <a:p>
            <a:pPr>
              <a:buFont typeface="Wingdings" panose="05000000000000000000" pitchFamily="2" charset="2"/>
              <a:buChar char="ü"/>
            </a:pPr>
            <a:r>
              <a:rPr lang="en-US" sz="2000" b="1" dirty="0" smtClean="0">
                <a:solidFill>
                  <a:schemeClr val="tx1"/>
                </a:solidFill>
                <a:uFillTx/>
              </a:rPr>
              <a:t>v</a:t>
            </a:r>
            <a:r>
              <a:rPr lang="en-US" sz="2000" b="1" dirty="0">
                <a:solidFill>
                  <a:schemeClr val="tx1"/>
                </a:solidFill>
                <a:uFillTx/>
              </a:rPr>
              <a:t>. </a:t>
            </a:r>
            <a:r>
              <a:rPr lang="en-US" sz="2000" b="1" dirty="0" err="1" smtClean="0">
                <a:solidFill>
                  <a:schemeClr val="tx1"/>
                </a:solidFill>
                <a:uFillTx/>
              </a:rPr>
              <a:t>Focus@Will</a:t>
            </a:r>
            <a:r>
              <a:rPr lang="en-US" sz="2000" b="1" dirty="0">
                <a:solidFill>
                  <a:schemeClr val="tx1"/>
                </a:solidFill>
                <a:uFillTx/>
              </a:rPr>
              <a:t> </a:t>
            </a:r>
            <a:r>
              <a:rPr lang="en-US" sz="2000" dirty="0">
                <a:solidFill>
                  <a:schemeClr val="tx1"/>
                </a:solidFill>
                <a:uFillTx/>
              </a:rPr>
              <a:t>(is an AI-powered music and sound tool designed to enhance focus, productivity, and </a:t>
            </a:r>
            <a:r>
              <a:rPr lang="en-US" sz="2000" dirty="0" smtClean="0">
                <a:solidFill>
                  <a:schemeClr val="tx1"/>
                </a:solidFill>
                <a:uFillTx/>
              </a:rPr>
              <a:t>concentration). </a:t>
            </a:r>
          </a:p>
          <a:p>
            <a:pPr>
              <a:buFont typeface="Wingdings" panose="05000000000000000000" pitchFamily="2" charset="2"/>
              <a:buChar char="ü"/>
            </a:pPr>
            <a:r>
              <a:rPr lang="en-US" sz="2000" dirty="0" smtClean="0">
                <a:solidFill>
                  <a:schemeClr val="tx1"/>
                </a:solidFill>
                <a:uFillTx/>
              </a:rPr>
              <a:t>It </a:t>
            </a:r>
            <a:r>
              <a:rPr lang="en-US" sz="2000" dirty="0">
                <a:solidFill>
                  <a:schemeClr val="tx1"/>
                </a:solidFill>
                <a:uFillTx/>
              </a:rPr>
              <a:t>uses neuroscience and music psychology </a:t>
            </a:r>
            <a:r>
              <a:rPr lang="en-US" sz="2000" dirty="0" smtClean="0">
                <a:solidFill>
                  <a:schemeClr val="tx1"/>
                </a:solidFill>
                <a:uFillTx/>
              </a:rPr>
              <a:t>principles, </a:t>
            </a:r>
            <a:r>
              <a:rPr lang="en-US" sz="2000" dirty="0">
                <a:solidFill>
                  <a:schemeClr val="tx1"/>
                </a:solidFill>
                <a:uFillTx/>
              </a:rPr>
              <a:t>to create personalized music </a:t>
            </a:r>
            <a:r>
              <a:rPr lang="en-US" sz="2000" dirty="0" smtClean="0">
                <a:solidFill>
                  <a:schemeClr val="tx1"/>
                </a:solidFill>
                <a:uFillTx/>
              </a:rPr>
              <a:t>channels, which </a:t>
            </a:r>
            <a:r>
              <a:rPr lang="en-US" sz="2000" dirty="0">
                <a:solidFill>
                  <a:schemeClr val="tx1"/>
                </a:solidFill>
                <a:uFillTx/>
              </a:rPr>
              <a:t>help users stay in the zone and maintain attention during work or study sessions</a:t>
            </a:r>
            <a:r>
              <a:rPr lang="en-US" sz="2000" dirty="0" smtClean="0">
                <a:solidFill>
                  <a:schemeClr val="tx1"/>
                </a:solidFill>
                <a:uFillTx/>
              </a:rPr>
              <a:t>. </a:t>
            </a:r>
          </a:p>
        </p:txBody>
      </p:sp>
      <p:sp>
        <p:nvSpPr>
          <p:cNvPr id="4" name="Footer Placeholder 3"/>
          <p:cNvSpPr>
            <a:spLocks noGrp="1"/>
          </p:cNvSpPr>
          <p:nvPr>
            <p:ph type="ftr" sz="quarter" idx="11"/>
          </p:nvPr>
        </p:nvSpPr>
        <p:spPr>
          <a:xfrm>
            <a:off x="685800" y="6172200"/>
            <a:ext cx="7543800" cy="549275"/>
          </a:xfrm>
        </p:spPr>
        <p:txBody>
          <a:bodyPr/>
          <a:lstStyle/>
          <a:p>
            <a:r>
              <a:rPr lang="en-US" dirty="0" smtClean="0"/>
              <a:t>"Time Management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21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ircle(in)">
                                      <p:cBhvr>
                                        <p:cTn id="22" dur="2000"/>
                                        <p:tgtEl>
                                          <p:spTgt spid="3">
                                            <p:txEl>
                                              <p:pRg st="5" end="5"/>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circle(in)">
                                      <p:cBhvr>
                                        <p:cTn id="2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800" dirty="0"/>
              <a:t>8.0 What Are Some Of The Time Management Deployable Technologies Available?</a:t>
            </a:r>
          </a:p>
        </p:txBody>
      </p:sp>
      <p:sp>
        <p:nvSpPr>
          <p:cNvPr id="3" name="Content Placeholder 2"/>
          <p:cNvSpPr>
            <a:spLocks noGrp="1"/>
          </p:cNvSpPr>
          <p:nvPr>
            <p:ph idx="1"/>
          </p:nvPr>
        </p:nvSpPr>
        <p:spPr>
          <a:xfrm>
            <a:off x="457200" y="1066800"/>
            <a:ext cx="8229600" cy="5181600"/>
          </a:xfrm>
        </p:spPr>
        <p:txBody>
          <a:bodyPr>
            <a:normAutofit/>
          </a:bodyPr>
          <a:lstStyle/>
          <a:p>
            <a:pPr>
              <a:buFont typeface="Wingdings" panose="05000000000000000000" pitchFamily="2" charset="2"/>
              <a:buChar char="ü"/>
            </a:pPr>
            <a:r>
              <a:rPr lang="en-US" sz="2000" b="1" dirty="0">
                <a:solidFill>
                  <a:schemeClr val="tx1"/>
                </a:solidFill>
                <a:uFillTx/>
              </a:rPr>
              <a:t>Forest</a:t>
            </a:r>
            <a:r>
              <a:rPr lang="en-US" sz="2000" dirty="0">
                <a:solidFill>
                  <a:schemeClr val="tx1"/>
                </a:solidFill>
                <a:uFillTx/>
              </a:rPr>
              <a:t> features include:</a:t>
            </a:r>
          </a:p>
          <a:p>
            <a:pPr>
              <a:buFont typeface="Wingdings" panose="05000000000000000000" pitchFamily="2" charset="2"/>
              <a:buChar char="v"/>
            </a:pPr>
            <a:r>
              <a:rPr lang="en-US" sz="2000" b="1" dirty="0">
                <a:solidFill>
                  <a:schemeClr val="tx1"/>
                </a:solidFill>
                <a:uFillTx/>
              </a:rPr>
              <a:t>Planting and Growing Trees: </a:t>
            </a:r>
            <a:r>
              <a:rPr lang="en-US" sz="2000" dirty="0">
                <a:solidFill>
                  <a:schemeClr val="tx1"/>
                </a:solidFill>
                <a:uFillTx/>
              </a:rPr>
              <a:t>(When you want to stay focused, you can plant a virtual tree in the Forest app. The tree starts growing and continues to thrive as long as you stay away from your phone and don’t switch to other apps or websites</a:t>
            </a:r>
            <a:r>
              <a:rPr lang="en-US" sz="2000" dirty="0" smtClean="0">
                <a:solidFill>
                  <a:schemeClr val="tx1"/>
                </a:solidFill>
                <a:uFillTx/>
              </a:rPr>
              <a:t>).</a:t>
            </a:r>
          </a:p>
          <a:p>
            <a:pPr>
              <a:buFont typeface="Wingdings" panose="05000000000000000000" pitchFamily="2" charset="2"/>
              <a:buChar char="v"/>
            </a:pPr>
            <a:r>
              <a:rPr lang="en-US" sz="2000" b="1" dirty="0">
                <a:solidFill>
                  <a:schemeClr val="tx1"/>
                </a:solidFill>
                <a:uFillTx/>
              </a:rPr>
              <a:t>Pomodoro Timer: </a:t>
            </a:r>
            <a:r>
              <a:rPr lang="en-US" sz="2000" dirty="0">
                <a:solidFill>
                  <a:schemeClr val="tx1"/>
                </a:solidFill>
                <a:uFillTx/>
              </a:rPr>
              <a:t>a time management method that involves working in focused intervals followed by short breaks. </a:t>
            </a:r>
            <a:endParaRPr lang="en-US" sz="2000" dirty="0" smtClean="0">
              <a:solidFill>
                <a:schemeClr val="tx1"/>
              </a:solidFill>
              <a:uFillTx/>
            </a:endParaRPr>
          </a:p>
          <a:p>
            <a:pPr>
              <a:buFont typeface="Wingdings" panose="05000000000000000000" pitchFamily="2" charset="2"/>
              <a:buChar char="v"/>
            </a:pPr>
            <a:r>
              <a:rPr lang="en-US" sz="2000" dirty="0" smtClean="0">
                <a:solidFill>
                  <a:schemeClr val="tx1"/>
                </a:solidFill>
                <a:uFillTx/>
              </a:rPr>
              <a:t>You </a:t>
            </a:r>
            <a:r>
              <a:rPr lang="en-US" sz="2000" dirty="0">
                <a:solidFill>
                  <a:schemeClr val="tx1"/>
                </a:solidFill>
                <a:uFillTx/>
              </a:rPr>
              <a:t>can set the timer for a specific duration, and during that time, the tree grows. If you leave the app to use other apps or visit distracting websites, the tree withers.</a:t>
            </a:r>
            <a:endParaRPr lang="en-US" sz="2000" dirty="0" smtClean="0">
              <a:solidFill>
                <a:schemeClr val="tx1"/>
              </a:solidFill>
              <a:uFillTx/>
            </a:endParaRPr>
          </a:p>
          <a:p>
            <a:endParaRPr lang="en-US" sz="2000" dirty="0" smtClean="0">
              <a:solidFill>
                <a:schemeClr val="tx1"/>
              </a:solidFill>
              <a:uFillTx/>
            </a:endParaRPr>
          </a:p>
        </p:txBody>
      </p:sp>
      <p:sp>
        <p:nvSpPr>
          <p:cNvPr id="4" name="Footer Placeholder 3"/>
          <p:cNvSpPr>
            <a:spLocks noGrp="1"/>
          </p:cNvSpPr>
          <p:nvPr>
            <p:ph type="ftr" sz="quarter" idx="11"/>
          </p:nvPr>
        </p:nvSpPr>
        <p:spPr>
          <a:xfrm>
            <a:off x="838200" y="6096000"/>
            <a:ext cx="7467600" cy="625475"/>
          </a:xfrm>
        </p:spPr>
        <p:txBody>
          <a:bodyPr/>
          <a:lstStyle/>
          <a:p>
            <a:r>
              <a:rPr lang="en-US" dirty="0" smtClean="0"/>
              <a:t>"Time Management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22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800" dirty="0"/>
              <a:t>8.0 What Are Some Of The Time Management Deployable Technologies Available?</a:t>
            </a:r>
          </a:p>
        </p:txBody>
      </p:sp>
      <p:sp>
        <p:nvSpPr>
          <p:cNvPr id="3" name="Content Placeholder 2"/>
          <p:cNvSpPr>
            <a:spLocks noGrp="1"/>
          </p:cNvSpPr>
          <p:nvPr>
            <p:ph idx="1"/>
          </p:nvPr>
        </p:nvSpPr>
        <p:spPr>
          <a:xfrm>
            <a:off x="457200" y="1143000"/>
            <a:ext cx="8229600" cy="5105400"/>
          </a:xfrm>
        </p:spPr>
        <p:txBody>
          <a:bodyPr>
            <a:normAutofit/>
          </a:bodyPr>
          <a:lstStyle/>
          <a:p>
            <a:pPr>
              <a:buFont typeface="Wingdings" panose="05000000000000000000" pitchFamily="2" charset="2"/>
              <a:buChar char="v"/>
            </a:pPr>
            <a:r>
              <a:rPr lang="en-US" sz="2000" b="1" dirty="0">
                <a:solidFill>
                  <a:schemeClr val="tx1"/>
                </a:solidFill>
                <a:uFillTx/>
              </a:rPr>
              <a:t>Task Management: </a:t>
            </a:r>
            <a:r>
              <a:rPr lang="en-US" sz="2000" dirty="0">
                <a:solidFill>
                  <a:schemeClr val="tx1"/>
                </a:solidFill>
                <a:uFillTx/>
              </a:rPr>
              <a:t>Forest allows you to create a to-do list within the app. You can assign different tasks to specific time blocks and use the timer to work on each task without distractions</a:t>
            </a:r>
            <a:r>
              <a:rPr lang="en-US" sz="2000" dirty="0" smtClean="0">
                <a:solidFill>
                  <a:schemeClr val="tx1"/>
                </a:solidFill>
                <a:uFillTx/>
              </a:rPr>
              <a:t>.</a:t>
            </a:r>
          </a:p>
          <a:p>
            <a:pPr>
              <a:buFont typeface="Wingdings" panose="05000000000000000000" pitchFamily="2" charset="2"/>
              <a:buChar char="v"/>
            </a:pPr>
            <a:r>
              <a:rPr lang="en-US" sz="2000" b="1" dirty="0">
                <a:solidFill>
                  <a:schemeClr val="tx1"/>
                </a:solidFill>
                <a:uFillTx/>
              </a:rPr>
              <a:t>Rewards and Achievements: </a:t>
            </a:r>
            <a:r>
              <a:rPr lang="en-US" sz="2000" dirty="0">
                <a:solidFill>
                  <a:schemeClr val="tx1"/>
                </a:solidFill>
                <a:uFillTx/>
              </a:rPr>
              <a:t>As you successfully complete focused work sessions, Forest rewards you with virtual coins that you can use to unlock new tree species and customize your virtual forest. It provides a sense of accomplishment and motivation to stay focused.</a:t>
            </a:r>
            <a:endParaRPr lang="en-US" sz="2000" b="1" dirty="0">
              <a:solidFill>
                <a:schemeClr val="tx1"/>
              </a:solidFill>
              <a:uFillTx/>
            </a:endParaRPr>
          </a:p>
          <a:p>
            <a:pPr>
              <a:buFont typeface="Wingdings" panose="05000000000000000000" pitchFamily="2" charset="2"/>
              <a:buChar char="v"/>
            </a:pPr>
            <a:r>
              <a:rPr lang="en-US" sz="2000" b="1" dirty="0">
                <a:uFillTx/>
                <a:sym typeface="+mn-ea"/>
              </a:rPr>
              <a:t>Progress Tracking: </a:t>
            </a:r>
            <a:r>
              <a:rPr lang="en-US" sz="2000" dirty="0">
                <a:uFillTx/>
                <a:sym typeface="+mn-ea"/>
              </a:rPr>
              <a:t>Forest provides visual progress reports and statistics, allowing you to track your productivity over time</a:t>
            </a:r>
            <a:r>
              <a:rPr lang="en-US" sz="2000" dirty="0" smtClean="0">
                <a:uFillTx/>
                <a:sym typeface="+mn-ea"/>
              </a:rPr>
              <a:t>.</a:t>
            </a:r>
            <a:endParaRPr lang="en-US" sz="2000" dirty="0" smtClean="0">
              <a:solidFill>
                <a:schemeClr val="tx1"/>
              </a:solidFill>
              <a:uFillTx/>
            </a:endParaRPr>
          </a:p>
          <a:p>
            <a:pPr>
              <a:buFont typeface="Wingdings" panose="05000000000000000000" pitchFamily="2" charset="2"/>
              <a:buChar char="v"/>
            </a:pPr>
            <a:r>
              <a:rPr lang="en-US" sz="2000" b="1" dirty="0">
                <a:uFillTx/>
                <a:sym typeface="+mn-ea"/>
              </a:rPr>
              <a:t>Cross-Platform Syncing: </a:t>
            </a:r>
            <a:r>
              <a:rPr lang="en-US" sz="2000" dirty="0" smtClean="0">
                <a:uFillTx/>
                <a:sym typeface="+mn-ea"/>
              </a:rPr>
              <a:t>Forest </a:t>
            </a:r>
            <a:r>
              <a:rPr lang="en-US" sz="2000" dirty="0">
                <a:uFillTx/>
                <a:sym typeface="+mn-ea"/>
              </a:rPr>
              <a:t>is available as a mobile app for both </a:t>
            </a:r>
            <a:r>
              <a:rPr lang="en-US" sz="2000" dirty="0" err="1">
                <a:uFillTx/>
                <a:sym typeface="+mn-ea"/>
              </a:rPr>
              <a:t>iOS</a:t>
            </a:r>
            <a:r>
              <a:rPr lang="en-US" sz="2000" dirty="0">
                <a:uFillTx/>
                <a:sym typeface="+mn-ea"/>
              </a:rPr>
              <a:t> and Android devices. </a:t>
            </a:r>
            <a:endParaRPr lang="en-US" sz="2000" dirty="0" smtClean="0">
              <a:solidFill>
                <a:schemeClr val="tx1"/>
              </a:solidFill>
              <a:uFillTx/>
            </a:endParaRPr>
          </a:p>
          <a:p>
            <a:pPr>
              <a:buFont typeface="Wingdings" panose="05000000000000000000" pitchFamily="2" charset="2"/>
              <a:buChar char="v"/>
            </a:pPr>
            <a:r>
              <a:rPr lang="en-US" sz="2000" dirty="0" smtClean="0">
                <a:uFillTx/>
                <a:sym typeface="+mn-ea"/>
              </a:rPr>
              <a:t>It </a:t>
            </a:r>
            <a:r>
              <a:rPr lang="en-US" sz="2000" dirty="0">
                <a:uFillTx/>
                <a:sym typeface="+mn-ea"/>
              </a:rPr>
              <a:t>also offers browser extensions for Chrome and Firefox, ensuring that you can use it across different devices and stay focused wherever you work.</a:t>
            </a:r>
            <a:endParaRPr lang="en-US" sz="2000" dirty="0">
              <a:solidFill>
                <a:schemeClr val="tx1"/>
              </a:solidFill>
              <a:uFillTx/>
            </a:endParaRPr>
          </a:p>
          <a:p>
            <a:endParaRPr lang="en-US" sz="2000" b="1" dirty="0">
              <a:solidFill>
                <a:schemeClr val="tx1"/>
              </a:solidFill>
              <a:uFillTx/>
            </a:endParaRPr>
          </a:p>
        </p:txBody>
      </p:sp>
      <p:sp>
        <p:nvSpPr>
          <p:cNvPr id="4" name="Footer Placeholder 3"/>
          <p:cNvSpPr>
            <a:spLocks noGrp="1"/>
          </p:cNvSpPr>
          <p:nvPr>
            <p:ph type="ftr" sz="quarter" idx="11"/>
          </p:nvPr>
        </p:nvSpPr>
        <p:spPr>
          <a:xfrm>
            <a:off x="609600" y="6248400"/>
            <a:ext cx="7696200" cy="473075"/>
          </a:xfrm>
        </p:spPr>
        <p:txBody>
          <a:bodyPr/>
          <a:lstStyle/>
          <a:p>
            <a:r>
              <a:rPr lang="en-US" dirty="0" smtClean="0"/>
              <a:t>"Time </a:t>
            </a:r>
            <a:r>
              <a:rPr lang="en-US" dirty="0" err="1" smtClean="0"/>
              <a:t>Managemen</a:t>
            </a:r>
            <a:r>
              <a:rPr lang="en-US" dirty="0" smtClean="0"/>
              <a: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23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800" dirty="0"/>
              <a:t>8.0 What Are Some Of The Time Management Deployable Technologies Available?</a:t>
            </a:r>
          </a:p>
        </p:txBody>
      </p:sp>
      <p:sp>
        <p:nvSpPr>
          <p:cNvPr id="3" name="Content Placeholder 2"/>
          <p:cNvSpPr>
            <a:spLocks noGrp="1"/>
          </p:cNvSpPr>
          <p:nvPr>
            <p:ph idx="1"/>
          </p:nvPr>
        </p:nvSpPr>
        <p:spPr>
          <a:xfrm>
            <a:off x="457200" y="1066800"/>
            <a:ext cx="8229600" cy="5181600"/>
          </a:xfrm>
        </p:spPr>
        <p:txBody>
          <a:bodyPr>
            <a:normAutofit/>
          </a:bodyPr>
          <a:lstStyle/>
          <a:p>
            <a:pPr>
              <a:buFont typeface="Wingdings" panose="05000000000000000000" pitchFamily="2" charset="2"/>
              <a:buChar char="ü"/>
            </a:pPr>
            <a:r>
              <a:rPr lang="en-US" sz="2000" b="1" dirty="0">
                <a:solidFill>
                  <a:schemeClr val="tx1"/>
                </a:solidFill>
                <a:uFillTx/>
              </a:rPr>
              <a:t>vii. </a:t>
            </a:r>
            <a:r>
              <a:rPr lang="en-US" sz="2000" b="1" dirty="0" err="1" smtClean="0">
                <a:solidFill>
                  <a:schemeClr val="tx1"/>
                </a:solidFill>
                <a:uFillTx/>
              </a:rPr>
              <a:t>Todoist</a:t>
            </a:r>
            <a:r>
              <a:rPr lang="en-US" sz="2000" b="1" dirty="0">
                <a:solidFill>
                  <a:schemeClr val="tx1"/>
                </a:solidFill>
                <a:uFillTx/>
              </a:rPr>
              <a:t> </a:t>
            </a:r>
            <a:r>
              <a:rPr lang="en-US" sz="2000" dirty="0">
                <a:solidFill>
                  <a:schemeClr val="tx1"/>
                </a:solidFill>
                <a:uFillTx/>
              </a:rPr>
              <a:t>(is an AI-powered task management tool that helps individuals and teams stay organized, manage their tasks, and increase productivity.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It </a:t>
            </a:r>
            <a:r>
              <a:rPr lang="en-US" sz="2000" dirty="0">
                <a:solidFill>
                  <a:schemeClr val="tx1"/>
                </a:solidFill>
                <a:uFillTx/>
              </a:rPr>
              <a:t>provides a simple and intuitive interface for capturing, organizing, and prioritizing tasks across various projects and categories</a:t>
            </a:r>
            <a:r>
              <a:rPr lang="en-US" sz="2000" dirty="0" smtClean="0">
                <a:solidFill>
                  <a:schemeClr val="tx1"/>
                </a:solidFill>
                <a:uFillTx/>
              </a:rPr>
              <a:t>. It’s features include:</a:t>
            </a:r>
          </a:p>
          <a:p>
            <a:pPr>
              <a:buFont typeface="Wingdings" panose="05000000000000000000" pitchFamily="2" charset="2"/>
              <a:buChar char="v"/>
            </a:pPr>
            <a:r>
              <a:rPr lang="en-US" sz="2000" dirty="0" smtClean="0">
                <a:solidFill>
                  <a:schemeClr val="tx1"/>
                </a:solidFill>
                <a:uFillTx/>
              </a:rPr>
              <a:t>Task Management</a:t>
            </a:r>
          </a:p>
          <a:p>
            <a:endParaRPr lang="en-US" sz="2000" dirty="0" smtClean="0">
              <a:solidFill>
                <a:schemeClr val="tx1"/>
              </a:solidFill>
              <a:uFillTx/>
            </a:endParaRPr>
          </a:p>
        </p:txBody>
      </p:sp>
      <p:sp>
        <p:nvSpPr>
          <p:cNvPr id="4" name="Footer Placeholder 3"/>
          <p:cNvSpPr>
            <a:spLocks noGrp="1"/>
          </p:cNvSpPr>
          <p:nvPr>
            <p:ph type="ftr" sz="quarter" idx="11"/>
          </p:nvPr>
        </p:nvSpPr>
        <p:spPr>
          <a:xfrm>
            <a:off x="685800" y="6248400"/>
            <a:ext cx="7696200" cy="473075"/>
          </a:xfrm>
        </p:spPr>
        <p:txBody>
          <a:bodyPr/>
          <a:lstStyle/>
          <a:p>
            <a:r>
              <a:rPr lang="en-US" dirty="0" smtClean="0"/>
              <a:t>"Time Management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24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800" dirty="0"/>
              <a:t>8.0 What Are Some Of The Time Management Deployable Technologies Available?</a:t>
            </a:r>
          </a:p>
        </p:txBody>
      </p:sp>
      <p:sp>
        <p:nvSpPr>
          <p:cNvPr id="3" name="Content Placeholder 2"/>
          <p:cNvSpPr>
            <a:spLocks noGrp="1"/>
          </p:cNvSpPr>
          <p:nvPr>
            <p:ph idx="1"/>
          </p:nvPr>
        </p:nvSpPr>
        <p:spPr>
          <a:xfrm>
            <a:off x="457200" y="1066800"/>
            <a:ext cx="8229600" cy="5181600"/>
          </a:xfrm>
        </p:spPr>
        <p:txBody>
          <a:bodyPr>
            <a:normAutofit/>
          </a:bodyPr>
          <a:lstStyle/>
          <a:p>
            <a:pPr>
              <a:buFont typeface="Wingdings" panose="05000000000000000000" pitchFamily="2" charset="2"/>
              <a:buChar char="v"/>
            </a:pPr>
            <a:r>
              <a:rPr lang="en-US" sz="2000" dirty="0">
                <a:solidFill>
                  <a:schemeClr val="tx1"/>
                </a:solidFill>
                <a:uFillTx/>
              </a:rPr>
              <a:t>Project Organization</a:t>
            </a:r>
          </a:p>
          <a:p>
            <a:pPr>
              <a:buFont typeface="Wingdings" panose="05000000000000000000" pitchFamily="2" charset="2"/>
              <a:buChar char="v"/>
            </a:pPr>
            <a:r>
              <a:rPr lang="en-US" sz="2000" dirty="0">
                <a:solidFill>
                  <a:schemeClr val="tx1"/>
                </a:solidFill>
                <a:uFillTx/>
              </a:rPr>
              <a:t>Smart AI Suggestions</a:t>
            </a:r>
          </a:p>
          <a:p>
            <a:pPr>
              <a:buFont typeface="Wingdings" panose="05000000000000000000" pitchFamily="2" charset="2"/>
              <a:buChar char="v"/>
            </a:pPr>
            <a:r>
              <a:rPr lang="en-US" sz="2000" dirty="0">
                <a:solidFill>
                  <a:schemeClr val="tx1"/>
                </a:solidFill>
                <a:uFillTx/>
              </a:rPr>
              <a:t>Task Reminders &amp; Notifications</a:t>
            </a:r>
          </a:p>
          <a:p>
            <a:pPr>
              <a:buFont typeface="Wingdings" panose="05000000000000000000" pitchFamily="2" charset="2"/>
              <a:buChar char="v"/>
            </a:pPr>
            <a:r>
              <a:rPr lang="en-US" sz="2000" dirty="0">
                <a:solidFill>
                  <a:schemeClr val="tx1"/>
                </a:solidFill>
                <a:uFillTx/>
              </a:rPr>
              <a:t>Collaborative Features.</a:t>
            </a:r>
          </a:p>
          <a:p>
            <a:pPr>
              <a:buFont typeface="Wingdings" panose="05000000000000000000" pitchFamily="2" charset="2"/>
              <a:buChar char="v"/>
            </a:pPr>
            <a:r>
              <a:rPr lang="en-US" sz="2000" dirty="0">
                <a:solidFill>
                  <a:schemeClr val="tx1"/>
                </a:solidFill>
                <a:uFillTx/>
              </a:rPr>
              <a:t>Integration With Other Tools</a:t>
            </a:r>
          </a:p>
          <a:p>
            <a:pPr>
              <a:buFont typeface="Wingdings" panose="05000000000000000000" pitchFamily="2" charset="2"/>
              <a:buChar char="ü"/>
            </a:pPr>
            <a:r>
              <a:rPr lang="en-US" sz="2000" b="1" dirty="0" smtClean="0">
                <a:solidFill>
                  <a:schemeClr val="tx1"/>
                </a:solidFill>
                <a:uFillTx/>
              </a:rPr>
              <a:t>viii. </a:t>
            </a:r>
            <a:r>
              <a:rPr lang="en-US" sz="2000" b="1" dirty="0" err="1" smtClean="0">
                <a:solidFill>
                  <a:schemeClr val="tx1"/>
                </a:solidFill>
                <a:uFillTx/>
              </a:rPr>
              <a:t>Evernote</a:t>
            </a:r>
            <a:r>
              <a:rPr lang="en-US" sz="2000" b="1" dirty="0" smtClean="0">
                <a:solidFill>
                  <a:schemeClr val="tx1"/>
                </a:solidFill>
                <a:uFillTx/>
              </a:rPr>
              <a:t> </a:t>
            </a:r>
            <a:r>
              <a:rPr lang="en-US" sz="2000" dirty="0">
                <a:solidFill>
                  <a:schemeClr val="tx1"/>
                </a:solidFill>
                <a:uFillTx/>
              </a:rPr>
              <a:t>(is a versatile AI-powered note-taking and organization tool that helps users capture ideas, take notes, and stay organized across various devices.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It </a:t>
            </a:r>
            <a:r>
              <a:rPr lang="en-US" sz="2000" dirty="0">
                <a:solidFill>
                  <a:schemeClr val="tx1"/>
                </a:solidFill>
                <a:uFillTx/>
              </a:rPr>
              <a:t>offers a wide range of features that make it easy to capture, organize, and access information </a:t>
            </a:r>
            <a:r>
              <a:rPr lang="en-US" sz="2000" dirty="0" smtClean="0">
                <a:solidFill>
                  <a:schemeClr val="tx1"/>
                </a:solidFill>
                <a:uFillTx/>
              </a:rPr>
              <a:t>effectively).</a:t>
            </a:r>
            <a:endParaRPr lang="en-US" sz="2000" dirty="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685800" y="6172200"/>
            <a:ext cx="7620000" cy="549275"/>
          </a:xfrm>
        </p:spPr>
        <p:txBody>
          <a:bodyPr/>
          <a:lstStyle/>
          <a:p>
            <a:r>
              <a:rPr lang="en-US" dirty="0" smtClean="0"/>
              <a:t>"Time Management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25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ircle(in)">
                                      <p:cBhvr>
                                        <p:cTn id="22" dur="2000"/>
                                        <p:tgtEl>
                                          <p:spTgt spid="3">
                                            <p:txEl>
                                              <p:pRg st="5" end="5"/>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circle(in)">
                                      <p:cBhvr>
                                        <p:cTn id="2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2800" dirty="0"/>
              <a:t>8.0 What Are Some Of The Time Management Deployable Technologies Available?</a:t>
            </a:r>
          </a:p>
        </p:txBody>
      </p:sp>
      <p:sp>
        <p:nvSpPr>
          <p:cNvPr id="3" name="Content Placeholder 2"/>
          <p:cNvSpPr>
            <a:spLocks noGrp="1"/>
          </p:cNvSpPr>
          <p:nvPr>
            <p:ph idx="1"/>
          </p:nvPr>
        </p:nvSpPr>
        <p:spPr>
          <a:xfrm>
            <a:off x="457200" y="1143000"/>
            <a:ext cx="8229600" cy="5105400"/>
          </a:xfrm>
        </p:spPr>
        <p:txBody>
          <a:bodyPr>
            <a:normAutofit/>
          </a:bodyPr>
          <a:lstStyle/>
          <a:p>
            <a:pPr>
              <a:buFont typeface="Wingdings" panose="05000000000000000000" pitchFamily="2" charset="2"/>
              <a:buChar char="Ø"/>
            </a:pPr>
            <a:r>
              <a:rPr lang="en-US" sz="2000" b="1" dirty="0" err="1" smtClean="0">
                <a:solidFill>
                  <a:schemeClr val="tx1"/>
                </a:solidFill>
                <a:uFillTx/>
              </a:rPr>
              <a:t>Evernote</a:t>
            </a:r>
            <a:r>
              <a:rPr lang="en-US" sz="2000" b="1" dirty="0" smtClean="0">
                <a:solidFill>
                  <a:schemeClr val="tx1"/>
                </a:solidFill>
                <a:uFillTx/>
              </a:rPr>
              <a:t> </a:t>
            </a:r>
            <a:r>
              <a:rPr lang="en-US" sz="2000" dirty="0" smtClean="0">
                <a:solidFill>
                  <a:schemeClr val="tx1"/>
                </a:solidFill>
                <a:uFillTx/>
              </a:rPr>
              <a:t>has features such as</a:t>
            </a:r>
          </a:p>
          <a:p>
            <a:pPr>
              <a:buFont typeface="Wingdings" panose="05000000000000000000" pitchFamily="2" charset="2"/>
              <a:buChar char="v"/>
            </a:pPr>
            <a:r>
              <a:rPr lang="en-US" sz="2000" dirty="0" smtClean="0">
                <a:solidFill>
                  <a:schemeClr val="tx1"/>
                </a:solidFill>
                <a:uFillTx/>
              </a:rPr>
              <a:t>Note Creation &amp; Organization</a:t>
            </a:r>
          </a:p>
          <a:p>
            <a:pPr>
              <a:buFont typeface="Wingdings" panose="05000000000000000000" pitchFamily="2" charset="2"/>
              <a:buChar char="v"/>
            </a:pPr>
            <a:r>
              <a:rPr lang="en-US" sz="2000" dirty="0" smtClean="0">
                <a:solidFill>
                  <a:schemeClr val="tx1"/>
                </a:solidFill>
                <a:uFillTx/>
              </a:rPr>
              <a:t>Cross-Device Syncing</a:t>
            </a:r>
          </a:p>
          <a:p>
            <a:pPr>
              <a:buFont typeface="Wingdings" panose="05000000000000000000" pitchFamily="2" charset="2"/>
              <a:buChar char="v"/>
            </a:pPr>
            <a:r>
              <a:rPr lang="en-US" sz="2000" dirty="0" smtClean="0">
                <a:solidFill>
                  <a:schemeClr val="tx1"/>
                </a:solidFill>
                <a:uFillTx/>
              </a:rPr>
              <a:t>Advance Search &amp; Organization</a:t>
            </a:r>
          </a:p>
          <a:p>
            <a:pPr>
              <a:buFont typeface="Wingdings" panose="05000000000000000000" pitchFamily="2" charset="2"/>
              <a:buChar char="v"/>
            </a:pPr>
            <a:r>
              <a:rPr lang="en-US" sz="2000" dirty="0" smtClean="0">
                <a:solidFill>
                  <a:schemeClr val="tx1"/>
                </a:solidFill>
                <a:uFillTx/>
              </a:rPr>
              <a:t>Web Clopping</a:t>
            </a:r>
          </a:p>
          <a:p>
            <a:pPr>
              <a:buFont typeface="Wingdings" panose="05000000000000000000" pitchFamily="2" charset="2"/>
              <a:buChar char="v"/>
            </a:pPr>
            <a:r>
              <a:rPr lang="en-US" sz="2000" dirty="0" smtClean="0">
                <a:solidFill>
                  <a:schemeClr val="tx1"/>
                </a:solidFill>
                <a:uFillTx/>
              </a:rPr>
              <a:t>Document Scanning &amp; OCR</a:t>
            </a:r>
          </a:p>
          <a:p>
            <a:pPr>
              <a:buFont typeface="Wingdings" panose="05000000000000000000" pitchFamily="2" charset="2"/>
              <a:buChar char="v"/>
            </a:pPr>
            <a:r>
              <a:rPr lang="en-US" sz="2000" dirty="0" smtClean="0">
                <a:solidFill>
                  <a:schemeClr val="tx1"/>
                </a:solidFill>
                <a:uFillTx/>
              </a:rPr>
              <a:t>Integration With Other Aps &amp; Services</a:t>
            </a:r>
          </a:p>
          <a:p>
            <a:pPr marL="0" indent="0">
              <a:buNone/>
            </a:pPr>
            <a:endParaRPr lang="en-US" sz="2000" dirty="0" smtClean="0">
              <a:solidFill>
                <a:schemeClr val="tx1"/>
              </a:solidFill>
              <a:uFillTx/>
            </a:endParaRPr>
          </a:p>
        </p:txBody>
      </p:sp>
      <p:sp>
        <p:nvSpPr>
          <p:cNvPr id="4" name="Footer Placeholder 3"/>
          <p:cNvSpPr>
            <a:spLocks noGrp="1"/>
          </p:cNvSpPr>
          <p:nvPr>
            <p:ph type="ftr" sz="quarter" idx="11"/>
          </p:nvPr>
        </p:nvSpPr>
        <p:spPr>
          <a:xfrm>
            <a:off x="685800" y="6172200"/>
            <a:ext cx="7543800" cy="549275"/>
          </a:xfrm>
        </p:spPr>
        <p:txBody>
          <a:bodyPr/>
          <a:lstStyle/>
          <a:p>
            <a:r>
              <a:rPr lang="en-US" dirty="0" smtClean="0"/>
              <a:t>"Time </a:t>
            </a:r>
            <a:r>
              <a:rPr lang="en-US" dirty="0" err="1" smtClean="0"/>
              <a:t>Managemen</a:t>
            </a:r>
            <a:r>
              <a:rPr lang="en-US" dirty="0" smtClean="0"/>
              <a: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26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3" end="3"/>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4" end="4"/>
                                            </p:txEl>
                                          </p:spTgt>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anim calcmode="lin" valueType="num">
                                      <p:cBhvr>
                                        <p:cTn id="3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34" dur="2000" fill="hold"/>
                                        <p:tgtEl>
                                          <p:spTgt spid="3">
                                            <p:txEl>
                                              <p:pRg st="5" end="5"/>
                                            </p:txEl>
                                          </p:spTgt>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anim calcmode="lin" valueType="num">
                                      <p:cBhvr>
                                        <p:cTn id="38"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39" dur="2000" fill="hold"/>
                                        <p:tgtEl>
                                          <p:spTgt spid="3">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2800" dirty="0"/>
              <a:t>8.0 What Are Some Of The Time Management Deployable Technologies Available?</a:t>
            </a:r>
          </a:p>
        </p:txBody>
      </p:sp>
      <p:sp>
        <p:nvSpPr>
          <p:cNvPr id="3" name="Content Placeholder 2"/>
          <p:cNvSpPr>
            <a:spLocks noGrp="1"/>
          </p:cNvSpPr>
          <p:nvPr>
            <p:ph idx="1"/>
          </p:nvPr>
        </p:nvSpPr>
        <p:spPr>
          <a:xfrm>
            <a:off x="457200" y="1066800"/>
            <a:ext cx="8229600" cy="5181600"/>
          </a:xfrm>
        </p:spPr>
        <p:txBody>
          <a:bodyPr>
            <a:normAutofit/>
          </a:bodyPr>
          <a:lstStyle/>
          <a:p>
            <a:pPr>
              <a:buFont typeface="Wingdings" panose="05000000000000000000" pitchFamily="2" charset="2"/>
              <a:buChar char="ü"/>
            </a:pPr>
            <a:r>
              <a:rPr lang="en-US" sz="2000" b="1" dirty="0">
                <a:solidFill>
                  <a:schemeClr val="tx1"/>
                </a:solidFill>
                <a:uFillTx/>
              </a:rPr>
              <a:t>ix</a:t>
            </a:r>
            <a:r>
              <a:rPr lang="en-US" sz="2000" b="1" dirty="0" smtClean="0">
                <a:solidFill>
                  <a:schemeClr val="tx1"/>
                </a:solidFill>
                <a:uFillTx/>
              </a:rPr>
              <a:t>. Microsoft</a:t>
            </a:r>
            <a:r>
              <a:rPr lang="en-US" sz="2000" dirty="0" smtClean="0">
                <a:solidFill>
                  <a:schemeClr val="tx1"/>
                </a:solidFill>
                <a:uFillTx/>
              </a:rPr>
              <a:t> </a:t>
            </a:r>
            <a:r>
              <a:rPr lang="en-US" sz="2000" b="1" dirty="0">
                <a:solidFill>
                  <a:schemeClr val="tx1"/>
                </a:solidFill>
                <a:uFillTx/>
              </a:rPr>
              <a:t>To-Do</a:t>
            </a:r>
            <a:r>
              <a:rPr lang="en-US" sz="2000" dirty="0">
                <a:solidFill>
                  <a:schemeClr val="tx1"/>
                </a:solidFill>
                <a:uFillTx/>
              </a:rPr>
              <a:t> </a:t>
            </a:r>
            <a:r>
              <a:rPr lang="en-US" sz="2000" dirty="0" smtClean="0">
                <a:solidFill>
                  <a:schemeClr val="tx1"/>
                </a:solidFill>
                <a:uFillTx/>
              </a:rPr>
              <a:t>(Is </a:t>
            </a:r>
            <a:r>
              <a:rPr lang="en-US" sz="2000" dirty="0">
                <a:solidFill>
                  <a:schemeClr val="tx1"/>
                </a:solidFill>
                <a:uFillTx/>
              </a:rPr>
              <a:t>an AI-powered task management tool that helps individuals and teams stay organized, prioritize tasks, and manage their daily activities. It offers a simple and intuitive interface with features designed to enhance productivity and </a:t>
            </a:r>
            <a:r>
              <a:rPr lang="en-US" sz="2000" dirty="0" smtClean="0">
                <a:solidFill>
                  <a:schemeClr val="tx1"/>
                </a:solidFill>
                <a:uFillTx/>
              </a:rPr>
              <a:t>efficiency).</a:t>
            </a:r>
          </a:p>
          <a:p>
            <a:pPr>
              <a:buFont typeface="Wingdings" panose="05000000000000000000" pitchFamily="2" charset="2"/>
              <a:buChar char="Ø"/>
            </a:pPr>
            <a:r>
              <a:rPr lang="en-US" sz="2000" b="1" dirty="0" smtClean="0">
                <a:solidFill>
                  <a:schemeClr val="tx1"/>
                </a:solidFill>
                <a:uFillTx/>
              </a:rPr>
              <a:t>Microsoft To-Do </a:t>
            </a:r>
            <a:r>
              <a:rPr lang="en-US" sz="2000" dirty="0" smtClean="0">
                <a:solidFill>
                  <a:schemeClr val="tx1"/>
                </a:solidFill>
                <a:uFillTx/>
              </a:rPr>
              <a:t>has features such as:</a:t>
            </a:r>
          </a:p>
          <a:p>
            <a:pPr>
              <a:buFont typeface="Wingdings" panose="05000000000000000000" pitchFamily="2" charset="2"/>
              <a:buChar char="v"/>
            </a:pPr>
            <a:r>
              <a:rPr lang="en-US" sz="2000" dirty="0" smtClean="0">
                <a:solidFill>
                  <a:schemeClr val="tx1"/>
                </a:solidFill>
                <a:uFillTx/>
              </a:rPr>
              <a:t>Task Management</a:t>
            </a:r>
          </a:p>
          <a:p>
            <a:pPr>
              <a:buFont typeface="Wingdings" panose="05000000000000000000" pitchFamily="2" charset="2"/>
              <a:buChar char="v"/>
            </a:pPr>
            <a:r>
              <a:rPr lang="en-US" sz="2000" dirty="0" smtClean="0">
                <a:solidFill>
                  <a:schemeClr val="tx1"/>
                </a:solidFill>
                <a:uFillTx/>
              </a:rPr>
              <a:t>Intelligent Suggestions</a:t>
            </a:r>
          </a:p>
          <a:p>
            <a:pPr>
              <a:buFont typeface="Wingdings" panose="05000000000000000000" pitchFamily="2" charset="2"/>
              <a:buChar char="v"/>
            </a:pPr>
            <a:r>
              <a:rPr lang="en-US" sz="2000" dirty="0" smtClean="0">
                <a:solidFill>
                  <a:schemeClr val="tx1"/>
                </a:solidFill>
                <a:uFillTx/>
              </a:rPr>
              <a:t>Integration With Microsoft 365</a:t>
            </a:r>
          </a:p>
          <a:p>
            <a:pPr>
              <a:buFont typeface="Wingdings" panose="05000000000000000000" pitchFamily="2" charset="2"/>
              <a:buChar char="v"/>
            </a:pPr>
            <a:r>
              <a:rPr lang="en-US" sz="2000" dirty="0" smtClean="0">
                <a:solidFill>
                  <a:schemeClr val="tx1"/>
                </a:solidFill>
                <a:uFillTx/>
              </a:rPr>
              <a:t>My Day Features</a:t>
            </a:r>
          </a:p>
          <a:p>
            <a:pPr>
              <a:buFont typeface="Wingdings" panose="05000000000000000000" pitchFamily="2" charset="2"/>
              <a:buChar char="v"/>
            </a:pPr>
            <a:r>
              <a:rPr lang="en-US" sz="2000" dirty="0" smtClean="0">
                <a:solidFill>
                  <a:schemeClr val="tx1"/>
                </a:solidFill>
                <a:uFillTx/>
              </a:rPr>
              <a:t>Reminders &amp; Notifications</a:t>
            </a:r>
          </a:p>
          <a:p>
            <a:pPr>
              <a:buFont typeface="Wingdings" panose="05000000000000000000" pitchFamily="2" charset="2"/>
              <a:buChar char="v"/>
            </a:pPr>
            <a:r>
              <a:rPr lang="en-US" sz="2000" dirty="0" smtClean="0">
                <a:solidFill>
                  <a:schemeClr val="tx1"/>
                </a:solidFill>
                <a:uFillTx/>
              </a:rPr>
              <a:t>Cross-Platform Availability</a:t>
            </a:r>
            <a:endParaRPr lang="en-US" sz="2000" dirty="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762000" y="6248400"/>
            <a:ext cx="7543800" cy="473075"/>
          </a:xfrm>
        </p:spPr>
        <p:txBody>
          <a:bodyPr/>
          <a:lstStyle/>
          <a:p>
            <a:r>
              <a:rPr lang="en-US" dirty="0" smtClean="0"/>
              <a:t>"Time Management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27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ircle(in)">
                                      <p:cBhvr>
                                        <p:cTn id="22" dur="2000"/>
                                        <p:tgtEl>
                                          <p:spTgt spid="3">
                                            <p:txEl>
                                              <p:pRg st="5" end="5"/>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circle(in)">
                                      <p:cBhvr>
                                        <p:cTn id="25" dur="2000"/>
                                        <p:tgtEl>
                                          <p:spTgt spid="3">
                                            <p:txEl>
                                              <p:pRg st="6" end="6"/>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circle(in)">
                                      <p:cBhvr>
                                        <p:cTn id="28"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800" dirty="0"/>
              <a:t>8.0 What Are Some Of The Time Management Deployable Technologies Available?</a:t>
            </a:r>
          </a:p>
        </p:txBody>
      </p:sp>
      <p:sp>
        <p:nvSpPr>
          <p:cNvPr id="3" name="Content Placeholder 2"/>
          <p:cNvSpPr>
            <a:spLocks noGrp="1"/>
          </p:cNvSpPr>
          <p:nvPr>
            <p:ph idx="1"/>
          </p:nvPr>
        </p:nvSpPr>
        <p:spPr>
          <a:xfrm>
            <a:off x="457200" y="1066800"/>
            <a:ext cx="8229600" cy="5257800"/>
          </a:xfrm>
        </p:spPr>
        <p:txBody>
          <a:bodyPr>
            <a:normAutofit/>
          </a:bodyPr>
          <a:lstStyle/>
          <a:p>
            <a:pPr>
              <a:buFont typeface="Wingdings" panose="05000000000000000000" pitchFamily="2" charset="2"/>
              <a:buChar char="ü"/>
            </a:pPr>
            <a:r>
              <a:rPr lang="en-US" sz="2000" b="1" dirty="0">
                <a:solidFill>
                  <a:schemeClr val="tx1"/>
                </a:solidFill>
                <a:uFillTx/>
              </a:rPr>
              <a:t>x. </a:t>
            </a:r>
            <a:r>
              <a:rPr lang="en-US" sz="2000" b="1" dirty="0" smtClean="0">
                <a:solidFill>
                  <a:schemeClr val="tx1"/>
                </a:solidFill>
                <a:uFillTx/>
              </a:rPr>
              <a:t>Any.do (</a:t>
            </a:r>
            <a:r>
              <a:rPr lang="en-US" sz="2000" dirty="0">
                <a:solidFill>
                  <a:schemeClr val="tx1"/>
                </a:solidFill>
                <a:uFillTx/>
              </a:rPr>
              <a:t>is an AI-powered task management and productivity tool that helps individuals and teams stay organized, manage tasks, and achieve their goals. It offers a range of features designed to simplify task management and improve </a:t>
            </a:r>
            <a:r>
              <a:rPr lang="en-US" sz="2000" dirty="0" smtClean="0">
                <a:solidFill>
                  <a:schemeClr val="tx1"/>
                </a:solidFill>
                <a:uFillTx/>
              </a:rPr>
              <a:t>productivity).</a:t>
            </a:r>
            <a:endParaRPr lang="en-US" sz="2000" b="1" dirty="0">
              <a:solidFill>
                <a:schemeClr val="tx1"/>
              </a:solidFill>
              <a:uFillTx/>
            </a:endParaRPr>
          </a:p>
          <a:p>
            <a:pPr>
              <a:buFont typeface="Wingdings" panose="05000000000000000000" pitchFamily="2" charset="2"/>
              <a:buChar char="Ø"/>
            </a:pPr>
            <a:r>
              <a:rPr lang="en-US" sz="2000" b="1" dirty="0" smtClean="0">
                <a:solidFill>
                  <a:schemeClr val="tx1"/>
                </a:solidFill>
                <a:uFillTx/>
              </a:rPr>
              <a:t>Any .do </a:t>
            </a:r>
            <a:r>
              <a:rPr lang="en-US" sz="2000" dirty="0" smtClean="0">
                <a:solidFill>
                  <a:schemeClr val="tx1"/>
                </a:solidFill>
                <a:uFillTx/>
              </a:rPr>
              <a:t>has features such as:</a:t>
            </a:r>
          </a:p>
          <a:p>
            <a:pPr>
              <a:buFont typeface="Wingdings" panose="05000000000000000000" pitchFamily="2" charset="2"/>
              <a:buChar char="v"/>
            </a:pPr>
            <a:r>
              <a:rPr lang="en-US" sz="2000" dirty="0" smtClean="0">
                <a:solidFill>
                  <a:schemeClr val="tx1"/>
                </a:solidFill>
                <a:uFillTx/>
              </a:rPr>
              <a:t>Intelligent Suggestions</a:t>
            </a:r>
          </a:p>
          <a:p>
            <a:pPr>
              <a:buFont typeface="Wingdings" panose="05000000000000000000" pitchFamily="2" charset="2"/>
              <a:buChar char="v"/>
            </a:pPr>
            <a:r>
              <a:rPr lang="en-US" sz="2000" dirty="0" smtClean="0">
                <a:solidFill>
                  <a:schemeClr val="tx1"/>
                </a:solidFill>
                <a:uFillTx/>
              </a:rPr>
              <a:t>Calendar Integration</a:t>
            </a:r>
          </a:p>
          <a:p>
            <a:pPr>
              <a:buFont typeface="Wingdings" panose="05000000000000000000" pitchFamily="2" charset="2"/>
              <a:buChar char="v"/>
            </a:pPr>
            <a:r>
              <a:rPr lang="en-US" sz="2000" dirty="0" smtClean="0">
                <a:solidFill>
                  <a:schemeClr val="tx1"/>
                </a:solidFill>
                <a:uFillTx/>
              </a:rPr>
              <a:t>Reminder &amp; Notifications</a:t>
            </a:r>
          </a:p>
          <a:p>
            <a:pPr>
              <a:buFont typeface="Wingdings" panose="05000000000000000000" pitchFamily="2" charset="2"/>
              <a:buChar char="v"/>
            </a:pPr>
            <a:r>
              <a:rPr lang="en-US" sz="2000" dirty="0" smtClean="0">
                <a:solidFill>
                  <a:schemeClr val="tx1"/>
                </a:solidFill>
                <a:uFillTx/>
              </a:rPr>
              <a:t>Collaboration &amp; Sharing</a:t>
            </a:r>
          </a:p>
          <a:p>
            <a:pPr>
              <a:buFont typeface="Wingdings" panose="05000000000000000000" pitchFamily="2" charset="2"/>
              <a:buChar char="v"/>
            </a:pPr>
            <a:r>
              <a:rPr lang="en-US" sz="2000" dirty="0" smtClean="0">
                <a:solidFill>
                  <a:schemeClr val="tx1"/>
                </a:solidFill>
                <a:uFillTx/>
              </a:rPr>
              <a:t>Voice Recognition.”</a:t>
            </a:r>
          </a:p>
        </p:txBody>
      </p:sp>
      <p:sp>
        <p:nvSpPr>
          <p:cNvPr id="4" name="Footer Placeholder 3"/>
          <p:cNvSpPr>
            <a:spLocks noGrp="1"/>
          </p:cNvSpPr>
          <p:nvPr>
            <p:ph type="ftr" sz="quarter" idx="11"/>
          </p:nvPr>
        </p:nvSpPr>
        <p:spPr>
          <a:xfrm>
            <a:off x="685800" y="6248400"/>
            <a:ext cx="7620000" cy="473075"/>
          </a:xfrm>
        </p:spPr>
        <p:txBody>
          <a:bodyPr/>
          <a:lstStyle/>
          <a:p>
            <a:r>
              <a:rPr lang="en-US" dirty="0" smtClean="0"/>
              <a:t>"Time </a:t>
            </a:r>
            <a:r>
              <a:rPr lang="en-US" dirty="0" err="1" smtClean="0"/>
              <a:t>Managemen</a:t>
            </a:r>
            <a:r>
              <a:rPr lang="en-US" dirty="0" smtClean="0"/>
              <a: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28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ircle(in)">
                                      <p:cBhvr>
                                        <p:cTn id="22" dur="2000"/>
                                        <p:tgtEl>
                                          <p:spTgt spid="3">
                                            <p:txEl>
                                              <p:pRg st="5" end="5"/>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circle(in)">
                                      <p:cBhvr>
                                        <p:cTn id="2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2800" dirty="0"/>
              <a:t>8.0 What Are Some Of The Time Management Deployable Technologies Available?</a:t>
            </a:r>
          </a:p>
        </p:txBody>
      </p:sp>
      <p:sp>
        <p:nvSpPr>
          <p:cNvPr id="3" name="Content Placeholder 2"/>
          <p:cNvSpPr>
            <a:spLocks noGrp="1"/>
          </p:cNvSpPr>
          <p:nvPr>
            <p:ph idx="1"/>
          </p:nvPr>
        </p:nvSpPr>
        <p:spPr>
          <a:xfrm>
            <a:off x="457200" y="1219200"/>
            <a:ext cx="8229600" cy="5105400"/>
          </a:xfrm>
        </p:spPr>
        <p:txBody>
          <a:bodyPr>
            <a:normAutofit/>
          </a:bodyPr>
          <a:lstStyle/>
          <a:p>
            <a:pPr>
              <a:buFont typeface="Wingdings" panose="05000000000000000000" pitchFamily="2" charset="2"/>
              <a:buChar char="q"/>
            </a:pPr>
            <a:r>
              <a:rPr lang="en-US" sz="2000" dirty="0" smtClean="0">
                <a:solidFill>
                  <a:schemeClr val="tx1"/>
                </a:solidFill>
                <a:uFillTx/>
              </a:rPr>
              <a:t>In conclusion, AI </a:t>
            </a:r>
            <a:r>
              <a:rPr lang="en-US" sz="2000" dirty="0">
                <a:solidFill>
                  <a:schemeClr val="tx1"/>
                </a:solidFill>
                <a:uFillTx/>
              </a:rPr>
              <a:t>time management tools provide valuable assistance in optimizing productivity, organizing tasks, and managing time effectively. </a:t>
            </a:r>
            <a:endParaRPr lang="en-US" sz="2000" dirty="0" smtClean="0">
              <a:solidFill>
                <a:schemeClr val="tx1"/>
              </a:solidFill>
              <a:uFillTx/>
            </a:endParaRPr>
          </a:p>
          <a:p>
            <a:pPr>
              <a:buFont typeface="Wingdings" panose="05000000000000000000" pitchFamily="2" charset="2"/>
              <a:buChar char="q"/>
            </a:pPr>
            <a:r>
              <a:rPr lang="en-US" sz="2000" dirty="0" smtClean="0">
                <a:solidFill>
                  <a:schemeClr val="tx1"/>
                </a:solidFill>
                <a:uFillTx/>
              </a:rPr>
              <a:t>These </a:t>
            </a:r>
            <a:r>
              <a:rPr lang="en-US" sz="2000" dirty="0">
                <a:solidFill>
                  <a:schemeClr val="tx1"/>
                </a:solidFill>
                <a:uFillTx/>
              </a:rPr>
              <a:t>tools leverage artificial intelligence algorithms to offer intelligent suggestions, automate repetitive tasks, and streamline workflow processes. </a:t>
            </a:r>
            <a:endParaRPr lang="en-US" sz="2000" dirty="0" smtClean="0">
              <a:solidFill>
                <a:schemeClr val="tx1"/>
              </a:solidFill>
              <a:uFillTx/>
            </a:endParaRPr>
          </a:p>
          <a:p>
            <a:pPr>
              <a:buFont typeface="Wingdings" panose="05000000000000000000" pitchFamily="2" charset="2"/>
              <a:buChar char="q"/>
            </a:pPr>
            <a:r>
              <a:rPr lang="en-US" sz="2000" dirty="0" smtClean="0">
                <a:solidFill>
                  <a:schemeClr val="tx1"/>
                </a:solidFill>
                <a:uFillTx/>
              </a:rPr>
              <a:t>They </a:t>
            </a:r>
            <a:r>
              <a:rPr lang="en-US" sz="2000" dirty="0">
                <a:solidFill>
                  <a:schemeClr val="tx1"/>
                </a:solidFill>
                <a:uFillTx/>
              </a:rPr>
              <a:t>help individuals and teams prioritize tasks, set reminders, track progress, and improve overall efficiency</a:t>
            </a:r>
            <a:r>
              <a:rPr lang="en-US" sz="2000" dirty="0" smtClean="0">
                <a:solidFill>
                  <a:schemeClr val="tx1"/>
                </a:solidFill>
                <a:uFillTx/>
              </a:rPr>
              <a:t>.”</a:t>
            </a:r>
            <a:endParaRPr lang="en-US" sz="2000" dirty="0">
              <a:solidFill>
                <a:schemeClr val="tx1"/>
              </a:solidFill>
              <a:uFillTx/>
            </a:endParaRPr>
          </a:p>
          <a:p>
            <a:pPr>
              <a:buFont typeface="Wingdings" panose="05000000000000000000" pitchFamily="2" charset="2"/>
              <a:buChar char="Ø"/>
            </a:pPr>
            <a:endParaRPr lang="en-US" sz="2000" dirty="0">
              <a:solidFill>
                <a:schemeClr val="tx1"/>
              </a:solidFill>
              <a:uFillTx/>
            </a:endParaRPr>
          </a:p>
          <a:p>
            <a:pPr marL="0" indent="0">
              <a:buNone/>
            </a:pPr>
            <a:endParaRPr lang="en-US" sz="2000" dirty="0">
              <a:solidFill>
                <a:schemeClr val="tx1"/>
              </a:solidFill>
              <a:uFillTx/>
            </a:endParaRPr>
          </a:p>
        </p:txBody>
      </p:sp>
      <p:sp>
        <p:nvSpPr>
          <p:cNvPr id="4" name="Footer Placeholder 3"/>
          <p:cNvSpPr>
            <a:spLocks noGrp="1"/>
          </p:cNvSpPr>
          <p:nvPr>
            <p:ph type="ftr" sz="quarter" idx="11"/>
          </p:nvPr>
        </p:nvSpPr>
        <p:spPr>
          <a:xfrm>
            <a:off x="1371600" y="6356350"/>
            <a:ext cx="67818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29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dirty="0" smtClean="0"/>
              <a:t>9.0 What Is Effective Communication? </a:t>
            </a:r>
            <a:endParaRPr lang="en-US" sz="3200" dirty="0"/>
          </a:p>
        </p:txBody>
      </p:sp>
      <p:sp>
        <p:nvSpPr>
          <p:cNvPr id="3" name="Content Placeholder 2"/>
          <p:cNvSpPr>
            <a:spLocks noGrp="1"/>
          </p:cNvSpPr>
          <p:nvPr>
            <p:ph idx="1"/>
          </p:nvPr>
        </p:nvSpPr>
        <p:spPr>
          <a:xfrm>
            <a:off x="457200" y="914400"/>
            <a:ext cx="8229600" cy="5410200"/>
          </a:xfrm>
        </p:spPr>
        <p:txBody>
          <a:bodyPr>
            <a:noAutofit/>
          </a:bodyPr>
          <a:lstStyle/>
          <a:p>
            <a:pPr>
              <a:buFont typeface="Wingdings" panose="05000000000000000000" pitchFamily="2" charset="2"/>
              <a:buChar char="q"/>
            </a:pPr>
            <a:r>
              <a:rPr lang="en-US" sz="2000" dirty="0" smtClean="0">
                <a:solidFill>
                  <a:schemeClr val="tx1"/>
                </a:solidFill>
                <a:uFillTx/>
              </a:rPr>
              <a:t>“</a:t>
            </a:r>
            <a:r>
              <a:rPr lang="en-US" sz="2000" b="1" dirty="0" smtClean="0">
                <a:solidFill>
                  <a:schemeClr val="tx1"/>
                </a:solidFill>
                <a:uFillTx/>
              </a:rPr>
              <a:t>Effective Communication </a:t>
            </a:r>
            <a:r>
              <a:rPr lang="en-US" sz="2000" dirty="0">
                <a:solidFill>
                  <a:schemeClr val="tx1"/>
                </a:solidFill>
                <a:uFillTx/>
              </a:rPr>
              <a:t>is </a:t>
            </a:r>
            <a:r>
              <a:rPr lang="en-US" sz="2000" b="1" dirty="0">
                <a:solidFill>
                  <a:schemeClr val="tx1"/>
                </a:solidFill>
                <a:uFillTx/>
              </a:rPr>
              <a:t>the process of exchanging ideas, thoughts, opinions, knowledge, and </a:t>
            </a:r>
            <a:r>
              <a:rPr lang="en-US" sz="2000" b="1" dirty="0" smtClean="0">
                <a:solidFill>
                  <a:schemeClr val="tx1"/>
                </a:solidFill>
                <a:uFillTx/>
              </a:rPr>
              <a:t>data; </a:t>
            </a:r>
            <a:r>
              <a:rPr lang="en-US" sz="2000" b="1" dirty="0">
                <a:solidFill>
                  <a:schemeClr val="tx1"/>
                </a:solidFill>
                <a:uFillTx/>
              </a:rPr>
              <a:t>so that the message is received and understood with clarity and purpose</a:t>
            </a:r>
            <a:r>
              <a:rPr lang="en-US" sz="2000" dirty="0" smtClean="0">
                <a:solidFill>
                  <a:schemeClr val="tx1"/>
                </a:solidFill>
                <a:uFillTx/>
              </a:rPr>
              <a:t>.”</a:t>
            </a:r>
          </a:p>
        </p:txBody>
      </p:sp>
      <p:sp>
        <p:nvSpPr>
          <p:cNvPr id="4" name="Footer Placeholder 3"/>
          <p:cNvSpPr>
            <a:spLocks noGrp="1"/>
          </p:cNvSpPr>
          <p:nvPr>
            <p:ph type="ftr" sz="quarter" idx="11"/>
          </p:nvPr>
        </p:nvSpPr>
        <p:spPr>
          <a:xfrm>
            <a:off x="838200" y="6356350"/>
            <a:ext cx="72390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30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Autofit/>
          </a:bodyPr>
          <a:lstStyle/>
          <a:p>
            <a:r>
              <a:rPr lang="en-US" sz="3200" dirty="0"/>
              <a:t>9.0 What Is Effective Communication? </a:t>
            </a:r>
          </a:p>
        </p:txBody>
      </p:sp>
      <p:sp>
        <p:nvSpPr>
          <p:cNvPr id="3" name="Content Placeholder 2"/>
          <p:cNvSpPr>
            <a:spLocks noGrp="1"/>
          </p:cNvSpPr>
          <p:nvPr>
            <p:ph idx="1"/>
          </p:nvPr>
        </p:nvSpPr>
        <p:spPr>
          <a:xfrm>
            <a:off x="457200" y="838200"/>
            <a:ext cx="8229600" cy="5410200"/>
          </a:xfrm>
        </p:spPr>
        <p:txBody>
          <a:bodyPr>
            <a:normAutofit/>
          </a:bodyPr>
          <a:lstStyle/>
          <a:p>
            <a:pPr>
              <a:buFont typeface="Wingdings" panose="05000000000000000000" pitchFamily="2" charset="2"/>
              <a:buChar char="q"/>
            </a:pPr>
            <a:r>
              <a:rPr lang="en-US" sz="2000" dirty="0" smtClean="0">
                <a:solidFill>
                  <a:schemeClr val="tx1"/>
                </a:solidFill>
                <a:uFillTx/>
              </a:rPr>
              <a:t>“Regardless </a:t>
            </a:r>
            <a:r>
              <a:rPr lang="en-US" sz="2000" dirty="0">
                <a:solidFill>
                  <a:schemeClr val="tx1"/>
                </a:solidFill>
                <a:uFillTx/>
              </a:rPr>
              <a:t>of the </a:t>
            </a:r>
            <a:r>
              <a:rPr lang="en-US" sz="2000" dirty="0">
                <a:solidFill>
                  <a:schemeClr val="tx1"/>
                </a:solidFill>
                <a:uFillTx/>
                <a:hlinkClick r:id="rId2"/>
              </a:rPr>
              <a:t>communication style</a:t>
            </a:r>
            <a:r>
              <a:rPr lang="en-US" sz="2000" dirty="0">
                <a:solidFill>
                  <a:schemeClr val="tx1"/>
                </a:solidFill>
                <a:uFillTx/>
              </a:rPr>
              <a:t>, effective communication involves a connection with others. </a:t>
            </a:r>
            <a:endParaRPr lang="en-US" sz="2000" dirty="0" smtClean="0">
              <a:solidFill>
                <a:schemeClr val="tx1"/>
              </a:solidFill>
              <a:uFillTx/>
            </a:endParaRPr>
          </a:p>
          <a:p>
            <a:pPr>
              <a:buFont typeface="Wingdings" panose="05000000000000000000" pitchFamily="2" charset="2"/>
              <a:buChar char="q"/>
            </a:pPr>
            <a:r>
              <a:rPr lang="en-US" sz="2000" dirty="0" smtClean="0">
                <a:solidFill>
                  <a:schemeClr val="tx1"/>
                </a:solidFill>
                <a:uFillTx/>
              </a:rPr>
              <a:t>It </a:t>
            </a:r>
            <a:r>
              <a:rPr lang="en-US" sz="2000" dirty="0">
                <a:solidFill>
                  <a:schemeClr val="tx1"/>
                </a:solidFill>
                <a:uFillTx/>
              </a:rPr>
              <a:t>is a dance with a partner that moves, at times, in ways we did not predict. This means the most powerful skill you can leverage is being in sync with your audience. </a:t>
            </a:r>
            <a:endParaRPr lang="en-US" sz="2000" dirty="0" smtClean="0">
              <a:solidFill>
                <a:schemeClr val="tx1"/>
              </a:solidFill>
              <a:uFillTx/>
            </a:endParaRPr>
          </a:p>
          <a:p>
            <a:pPr>
              <a:buFont typeface="Wingdings" panose="05000000000000000000" pitchFamily="2" charset="2"/>
              <a:buChar char="q"/>
            </a:pPr>
            <a:r>
              <a:rPr lang="en-US" sz="2000" dirty="0" smtClean="0">
                <a:solidFill>
                  <a:schemeClr val="tx1"/>
                </a:solidFill>
                <a:uFillTx/>
              </a:rPr>
              <a:t>It </a:t>
            </a:r>
            <a:r>
              <a:rPr lang="en-US" sz="2000" dirty="0">
                <a:solidFill>
                  <a:schemeClr val="tx1"/>
                </a:solidFill>
                <a:uFillTx/>
              </a:rPr>
              <a:t>involves understanding and speaking to its needs, and then responding to real-time feedback. </a:t>
            </a:r>
            <a:endParaRPr lang="en-US" sz="2000" dirty="0" smtClean="0">
              <a:solidFill>
                <a:schemeClr val="tx1"/>
              </a:solidFill>
              <a:uFillTx/>
            </a:endParaRPr>
          </a:p>
          <a:p>
            <a:pPr>
              <a:buFont typeface="Wingdings" panose="05000000000000000000" pitchFamily="2" charset="2"/>
              <a:buChar char="q"/>
            </a:pPr>
            <a:r>
              <a:rPr lang="en-US" sz="2000" dirty="0" smtClean="0">
                <a:solidFill>
                  <a:schemeClr val="tx1"/>
                </a:solidFill>
                <a:uFillTx/>
              </a:rPr>
              <a:t>It </a:t>
            </a:r>
            <a:r>
              <a:rPr lang="en-US" sz="2000" dirty="0">
                <a:solidFill>
                  <a:schemeClr val="tx1"/>
                </a:solidFill>
                <a:uFillTx/>
              </a:rPr>
              <a:t>means having the conversation that your audience wants to have</a:t>
            </a:r>
            <a:r>
              <a:rPr lang="en-US" sz="2000" dirty="0" smtClean="0">
                <a:solidFill>
                  <a:schemeClr val="tx1"/>
                </a:solidFill>
                <a:uFillTx/>
              </a:rPr>
              <a:t>.”</a:t>
            </a:r>
          </a:p>
        </p:txBody>
      </p:sp>
      <p:sp>
        <p:nvSpPr>
          <p:cNvPr id="4" name="Footer Placeholder 3"/>
          <p:cNvSpPr>
            <a:spLocks noGrp="1"/>
          </p:cNvSpPr>
          <p:nvPr>
            <p:ph type="ftr" sz="quarter" idx="11"/>
          </p:nvPr>
        </p:nvSpPr>
        <p:spPr>
          <a:xfrm>
            <a:off x="914400" y="6172200"/>
            <a:ext cx="7391400" cy="549275"/>
          </a:xfrm>
        </p:spPr>
        <p:txBody>
          <a:bodyPr/>
          <a:lstStyle/>
          <a:p>
            <a:r>
              <a:rPr lang="en-US" dirty="0" smtClean="0"/>
              <a:t>"Time </a:t>
            </a:r>
            <a:r>
              <a:rPr lang="en-US" dirty="0" err="1" smtClean="0"/>
              <a:t>Managemen</a:t>
            </a:r>
            <a:r>
              <a:rPr lang="en-US" dirty="0" smtClean="0"/>
              <a: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31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ircle(in)">
                                      <p:cBhvr>
                                        <p:cTn id="16" dur="2000"/>
                                        <p:tgtEl>
                                          <p:spTgt spid="3">
                                            <p:txEl>
                                              <p:pRg st="1" end="1"/>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ircle(in)">
                                      <p:cBhvr>
                                        <p:cTn id="19" dur="2000"/>
                                        <p:tgtEl>
                                          <p:spTgt spid="3">
                                            <p:txEl>
                                              <p:pRg st="2" end="2"/>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dirty="0"/>
              <a:t>9.0 What Is Effective Communication? </a:t>
            </a:r>
          </a:p>
        </p:txBody>
      </p:sp>
      <p:sp>
        <p:nvSpPr>
          <p:cNvPr id="4" name="Footer Placeholder 3"/>
          <p:cNvSpPr>
            <a:spLocks noGrp="1"/>
          </p:cNvSpPr>
          <p:nvPr>
            <p:ph type="ftr" sz="quarter" idx="11"/>
          </p:nvPr>
        </p:nvSpPr>
        <p:spPr>
          <a:xfrm>
            <a:off x="1143000" y="6356350"/>
            <a:ext cx="70866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32</a:t>
            </a:fld>
            <a:endParaRPr lang="en-US"/>
          </a:p>
        </p:txBody>
      </p:sp>
      <p:sp>
        <p:nvSpPr>
          <p:cNvPr id="6" name="Content Placeholder 5"/>
          <p:cNvSpPr>
            <a:spLocks noGrp="1"/>
          </p:cNvSpPr>
          <p:nvPr>
            <p:ph idx="1"/>
          </p:nvPr>
        </p:nvSpPr>
        <p:spPr>
          <a:xfrm>
            <a:off x="457200" y="762000"/>
            <a:ext cx="8229600" cy="5562600"/>
          </a:xfrm>
        </p:spPr>
        <p:txBody>
          <a:bodyPr>
            <a:normAutofit/>
          </a:bodyPr>
          <a:lstStyle/>
          <a:p>
            <a:pPr>
              <a:buFont typeface="Wingdings" panose="05000000000000000000" pitchFamily="2" charset="2"/>
              <a:buChar char="q"/>
            </a:pPr>
            <a:r>
              <a:rPr lang="en-US" sz="2000" b="1" dirty="0" smtClean="0">
                <a:solidFill>
                  <a:schemeClr val="tx1"/>
                </a:solidFill>
                <a:uFillTx/>
              </a:rPr>
              <a:t>“The 7 Cs Of Communication:</a:t>
            </a:r>
          </a:p>
          <a:p>
            <a:pPr>
              <a:buFont typeface="Wingdings" panose="05000000000000000000" pitchFamily="2" charset="2"/>
              <a:buChar char="Ø"/>
            </a:pPr>
            <a:r>
              <a:rPr lang="en-US" sz="2000" dirty="0">
                <a:solidFill>
                  <a:schemeClr val="tx1"/>
                </a:solidFill>
                <a:uFillTx/>
              </a:rPr>
              <a:t>According </a:t>
            </a:r>
            <a:r>
              <a:rPr lang="en-US" sz="2000" dirty="0" smtClean="0">
                <a:solidFill>
                  <a:schemeClr val="tx1"/>
                </a:solidFill>
                <a:uFillTx/>
              </a:rPr>
              <a:t>to </a:t>
            </a:r>
            <a:r>
              <a:rPr lang="en-US" sz="2000" b="1" dirty="0" smtClean="0">
                <a:solidFill>
                  <a:schemeClr val="tx1"/>
                </a:solidFill>
                <a:uFillTx/>
              </a:rPr>
              <a:t>Scott </a:t>
            </a:r>
            <a:r>
              <a:rPr lang="en-US" sz="2000" b="1" dirty="0">
                <a:solidFill>
                  <a:schemeClr val="tx1"/>
                </a:solidFill>
                <a:uFillTx/>
              </a:rPr>
              <a:t>M. </a:t>
            </a:r>
            <a:r>
              <a:rPr lang="en-US" sz="2000" b="1" dirty="0" err="1">
                <a:solidFill>
                  <a:schemeClr val="tx1"/>
                </a:solidFill>
                <a:uFillTx/>
              </a:rPr>
              <a:t>Cutlip</a:t>
            </a:r>
            <a:r>
              <a:rPr lang="en-US" sz="2000" dirty="0">
                <a:solidFill>
                  <a:schemeClr val="tx1"/>
                </a:solidFill>
                <a:uFillTx/>
              </a:rPr>
              <a:t> and </a:t>
            </a:r>
            <a:r>
              <a:rPr lang="en-US" sz="2000" b="1" dirty="0">
                <a:solidFill>
                  <a:schemeClr val="tx1"/>
                </a:solidFill>
                <a:uFillTx/>
              </a:rPr>
              <a:t>Allen H. Center</a:t>
            </a:r>
            <a:r>
              <a:rPr lang="en-US" sz="2000" b="1" dirty="0" smtClean="0">
                <a:solidFill>
                  <a:schemeClr val="tx1"/>
                </a:solidFill>
                <a:uFillTx/>
              </a:rPr>
              <a:t> </a:t>
            </a:r>
            <a:r>
              <a:rPr lang="en-US" sz="2000" dirty="0" smtClean="0">
                <a:solidFill>
                  <a:schemeClr val="tx1"/>
                </a:solidFill>
                <a:uFillTx/>
              </a:rPr>
              <a:t>in their book </a:t>
            </a:r>
            <a:r>
              <a:rPr lang="en-US" sz="2000" dirty="0">
                <a:solidFill>
                  <a:schemeClr val="tx1"/>
                </a:solidFill>
                <a:uFillTx/>
              </a:rPr>
              <a:t>"</a:t>
            </a:r>
            <a:r>
              <a:rPr lang="en-US" sz="2000" b="1" dirty="0">
                <a:solidFill>
                  <a:schemeClr val="tx1"/>
                </a:solidFill>
                <a:uFillTx/>
              </a:rPr>
              <a:t>Effective Public </a:t>
            </a:r>
            <a:r>
              <a:rPr lang="en-US" sz="2000" b="1" dirty="0" smtClean="0">
                <a:solidFill>
                  <a:schemeClr val="tx1"/>
                </a:solidFill>
                <a:uFillTx/>
              </a:rPr>
              <a:t>Relations</a:t>
            </a:r>
            <a:r>
              <a:rPr lang="en-US" sz="2000" dirty="0" smtClean="0">
                <a:solidFill>
                  <a:schemeClr val="tx1"/>
                </a:solidFill>
                <a:uFillTx/>
              </a:rPr>
              <a:t>" the </a:t>
            </a:r>
            <a:r>
              <a:rPr lang="en-US" sz="2000" dirty="0">
                <a:solidFill>
                  <a:schemeClr val="tx1"/>
                </a:solidFill>
                <a:uFillTx/>
              </a:rPr>
              <a:t>7 Cs</a:t>
            </a:r>
            <a:r>
              <a:rPr lang="en-US" sz="2000" dirty="0" smtClean="0">
                <a:solidFill>
                  <a:schemeClr val="tx1"/>
                </a:solidFill>
                <a:uFillTx/>
              </a:rPr>
              <a:t>, effective communication </a:t>
            </a:r>
            <a:r>
              <a:rPr lang="en-US" sz="2000" dirty="0">
                <a:solidFill>
                  <a:schemeClr val="tx1"/>
                </a:solidFill>
                <a:uFillTx/>
              </a:rPr>
              <a:t>needs </a:t>
            </a:r>
            <a:r>
              <a:rPr lang="en-US" sz="2000" dirty="0" smtClean="0">
                <a:solidFill>
                  <a:schemeClr val="tx1"/>
                </a:solidFill>
                <a:uFillTx/>
              </a:rPr>
              <a:t>to have are that it must </a:t>
            </a:r>
            <a:r>
              <a:rPr lang="en-US" sz="2000" dirty="0">
                <a:solidFill>
                  <a:schemeClr val="tx1"/>
                </a:solidFill>
                <a:uFillTx/>
              </a:rPr>
              <a:t>be:</a:t>
            </a:r>
          </a:p>
          <a:p>
            <a:pPr>
              <a:buFont typeface="Wingdings" panose="05000000000000000000" pitchFamily="2" charset="2"/>
              <a:buChar char="ü"/>
            </a:pPr>
            <a:r>
              <a:rPr lang="en-US" sz="2000" b="1" dirty="0">
                <a:solidFill>
                  <a:schemeClr val="tx1"/>
                </a:solidFill>
                <a:uFillTx/>
              </a:rPr>
              <a:t>Clear.</a:t>
            </a:r>
          </a:p>
          <a:p>
            <a:pPr>
              <a:buFont typeface="Wingdings" panose="05000000000000000000" pitchFamily="2" charset="2"/>
              <a:buChar char="ü"/>
            </a:pPr>
            <a:r>
              <a:rPr lang="en-US" sz="2000" b="1" dirty="0">
                <a:solidFill>
                  <a:schemeClr val="tx1"/>
                </a:solidFill>
                <a:uFillTx/>
              </a:rPr>
              <a:t>Concise.</a:t>
            </a:r>
          </a:p>
          <a:p>
            <a:pPr>
              <a:buFont typeface="Wingdings" panose="05000000000000000000" pitchFamily="2" charset="2"/>
              <a:buChar char="ü"/>
            </a:pPr>
            <a:r>
              <a:rPr lang="en-US" sz="2000" b="1" dirty="0">
                <a:solidFill>
                  <a:schemeClr val="tx1"/>
                </a:solidFill>
                <a:uFillTx/>
              </a:rPr>
              <a:t>Concrete.</a:t>
            </a:r>
          </a:p>
          <a:p>
            <a:pPr>
              <a:buFont typeface="Wingdings" panose="05000000000000000000" pitchFamily="2" charset="2"/>
              <a:buChar char="ü"/>
            </a:pPr>
            <a:r>
              <a:rPr lang="en-US" sz="2000" b="1" dirty="0">
                <a:solidFill>
                  <a:schemeClr val="tx1"/>
                </a:solidFill>
                <a:uFillTx/>
              </a:rPr>
              <a:t>Correct.</a:t>
            </a:r>
          </a:p>
          <a:p>
            <a:pPr>
              <a:buFont typeface="Wingdings" panose="05000000000000000000" pitchFamily="2" charset="2"/>
              <a:buChar char="ü"/>
            </a:pPr>
            <a:r>
              <a:rPr lang="en-US" sz="2000" b="1" dirty="0">
                <a:solidFill>
                  <a:schemeClr val="tx1"/>
                </a:solidFill>
                <a:uFillTx/>
              </a:rPr>
              <a:t>Coherent.</a:t>
            </a:r>
          </a:p>
          <a:p>
            <a:pPr>
              <a:buFont typeface="Wingdings" panose="05000000000000000000" pitchFamily="2" charset="2"/>
              <a:buChar char="ü"/>
            </a:pPr>
            <a:r>
              <a:rPr lang="en-US" sz="2000" b="1" dirty="0">
                <a:solidFill>
                  <a:schemeClr val="tx1"/>
                </a:solidFill>
                <a:uFillTx/>
              </a:rPr>
              <a:t>Complete.</a:t>
            </a:r>
          </a:p>
          <a:p>
            <a:pPr>
              <a:buFont typeface="Wingdings" panose="05000000000000000000" pitchFamily="2" charset="2"/>
              <a:buChar char="ü"/>
            </a:pPr>
            <a:r>
              <a:rPr lang="en-US" sz="2000" b="1" dirty="0">
                <a:solidFill>
                  <a:schemeClr val="tx1"/>
                </a:solidFill>
                <a:uFillTx/>
              </a:rPr>
              <a:t>Courteous</a:t>
            </a:r>
            <a:r>
              <a:rPr lang="en-US" sz="2000" b="1" dirty="0" smtClean="0">
                <a:solidFill>
                  <a:schemeClr val="tx1"/>
                </a:solidFill>
                <a:uFillTx/>
              </a:rPr>
              <a:t>.”</a:t>
            </a:r>
            <a:endParaRPr lang="en-US" sz="2000" b="1" dirty="0">
              <a:solidFill>
                <a:schemeClr val="tx1"/>
              </a:solidFill>
              <a:uFillTx/>
            </a:endParaRPr>
          </a:p>
          <a:p>
            <a:pPr marL="0" indent="0">
              <a:buNone/>
            </a:pPr>
            <a:endParaRPr lang="en-US" sz="2000" b="1" dirty="0">
              <a:solidFill>
                <a:schemeClr val="tx1"/>
              </a:solidFill>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in)">
                                      <p:cBhvr>
                                        <p:cTn id="7" dur="2000"/>
                                        <p:tgtEl>
                                          <p:spTgt spid="6">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circle(in)">
                                      <p:cBhvr>
                                        <p:cTn id="10" dur="2000"/>
                                        <p:tgtEl>
                                          <p:spTgt spid="6">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circle(in)">
                                      <p:cBhvr>
                                        <p:cTn id="13" dur="2000"/>
                                        <p:tgtEl>
                                          <p:spTgt spid="6">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circle(in)">
                                      <p:cBhvr>
                                        <p:cTn id="16" dur="2000"/>
                                        <p:tgtEl>
                                          <p:spTgt spid="6">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circle(in)">
                                      <p:cBhvr>
                                        <p:cTn id="19" dur="2000"/>
                                        <p:tgtEl>
                                          <p:spTgt spid="6">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circle(in)">
                                      <p:cBhvr>
                                        <p:cTn id="22" dur="2000"/>
                                        <p:tgtEl>
                                          <p:spTgt spid="6">
                                            <p:txEl>
                                              <p:pRg st="5" end="5"/>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Effect transition="in" filter="circle(in)">
                                      <p:cBhvr>
                                        <p:cTn id="25" dur="2000"/>
                                        <p:tgtEl>
                                          <p:spTgt spid="6">
                                            <p:txEl>
                                              <p:pRg st="6" end="6"/>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6">
                                            <p:txEl>
                                              <p:pRg st="7" end="7"/>
                                            </p:txEl>
                                          </p:spTgt>
                                        </p:tgtEl>
                                        <p:attrNameLst>
                                          <p:attrName>style.visibility</p:attrName>
                                        </p:attrNameLst>
                                      </p:cBhvr>
                                      <p:to>
                                        <p:strVal val="visible"/>
                                      </p:to>
                                    </p:set>
                                    <p:animEffect transition="in" filter="circle(in)">
                                      <p:cBhvr>
                                        <p:cTn id="28" dur="2000"/>
                                        <p:tgtEl>
                                          <p:spTgt spid="6">
                                            <p:txEl>
                                              <p:pRg st="7" end="7"/>
                                            </p:txEl>
                                          </p:spTgt>
                                        </p:tgtEl>
                                      </p:cBhvr>
                                    </p:animEffect>
                                  </p:childTnLst>
                                </p:cTn>
                              </p:par>
                              <p:par>
                                <p:cTn id="29" presetID="6" presetClass="entr" presetSubtype="16" fill="hold" nodeType="with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animEffect transition="in" filter="circle(in)">
                                      <p:cBhvr>
                                        <p:cTn id="31" dur="20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dirty="0" smtClean="0"/>
              <a:t>10.0   7 </a:t>
            </a:r>
            <a:r>
              <a:rPr lang="en-US" sz="3200" dirty="0"/>
              <a:t>Tips </a:t>
            </a:r>
            <a:r>
              <a:rPr lang="en-US" sz="3200" dirty="0" smtClean="0"/>
              <a:t>To </a:t>
            </a:r>
            <a:r>
              <a:rPr lang="en-US" sz="3200" dirty="0"/>
              <a:t>Communicate More Effectively.</a:t>
            </a:r>
          </a:p>
        </p:txBody>
      </p:sp>
      <p:sp>
        <p:nvSpPr>
          <p:cNvPr id="3" name="Content Placeholder 2"/>
          <p:cNvSpPr>
            <a:spLocks noGrp="1"/>
          </p:cNvSpPr>
          <p:nvPr>
            <p:ph idx="1"/>
          </p:nvPr>
        </p:nvSpPr>
        <p:spPr>
          <a:xfrm>
            <a:off x="457200" y="990600"/>
            <a:ext cx="8229600" cy="5334000"/>
          </a:xfrm>
        </p:spPr>
        <p:txBody>
          <a:bodyPr>
            <a:normAutofit/>
          </a:bodyPr>
          <a:lstStyle/>
          <a:p>
            <a:pPr>
              <a:buFont typeface="Wingdings" panose="05000000000000000000" pitchFamily="2" charset="2"/>
              <a:buChar char="ü"/>
            </a:pPr>
            <a:r>
              <a:rPr lang="en-US" sz="2000" dirty="0" smtClean="0">
                <a:solidFill>
                  <a:schemeClr val="tx1"/>
                </a:solidFill>
                <a:uFillTx/>
              </a:rPr>
              <a:t>“Use </a:t>
            </a:r>
            <a:r>
              <a:rPr lang="en-US" sz="2000" dirty="0">
                <a:solidFill>
                  <a:schemeClr val="tx1"/>
                </a:solidFill>
                <a:uFillTx/>
              </a:rPr>
              <a:t>Intentional Techniques to Build Stronger Relationships—Personal and Professional. ... </a:t>
            </a:r>
          </a:p>
          <a:p>
            <a:pPr>
              <a:buFont typeface="Wingdings" panose="05000000000000000000" pitchFamily="2" charset="2"/>
              <a:buChar char="ü"/>
            </a:pPr>
            <a:r>
              <a:rPr lang="en-US" sz="2000" dirty="0">
                <a:solidFill>
                  <a:schemeClr val="tx1"/>
                </a:solidFill>
                <a:uFillTx/>
              </a:rPr>
              <a:t>Be an engaged listener. </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Of </a:t>
            </a:r>
            <a:r>
              <a:rPr lang="en-US" sz="2000" dirty="0">
                <a:solidFill>
                  <a:schemeClr val="tx1"/>
                </a:solidFill>
                <a:uFillTx/>
              </a:rPr>
              <a:t>course, the way you choose to send your message matters. ... </a:t>
            </a:r>
          </a:p>
          <a:p>
            <a:pPr>
              <a:buFont typeface="Wingdings" panose="05000000000000000000" pitchFamily="2" charset="2"/>
              <a:buChar char="ü"/>
            </a:pPr>
            <a:r>
              <a:rPr lang="en-US" sz="2000" dirty="0">
                <a:solidFill>
                  <a:schemeClr val="tx1"/>
                </a:solidFill>
                <a:uFillTx/>
              </a:rPr>
              <a:t>Express yourself. ... </a:t>
            </a:r>
          </a:p>
          <a:p>
            <a:pPr>
              <a:buFont typeface="Wingdings" panose="05000000000000000000" pitchFamily="2" charset="2"/>
              <a:buChar char="ü"/>
            </a:pPr>
            <a:r>
              <a:rPr lang="en-US" sz="2000" dirty="0">
                <a:solidFill>
                  <a:schemeClr val="tx1"/>
                </a:solidFill>
                <a:uFillTx/>
              </a:rPr>
              <a:t>Pay attention to nonverbal signs. ... </a:t>
            </a:r>
          </a:p>
          <a:p>
            <a:pPr>
              <a:buFont typeface="Wingdings" panose="05000000000000000000" pitchFamily="2" charset="2"/>
              <a:buChar char="ü"/>
            </a:pPr>
            <a:r>
              <a:rPr lang="en-US" sz="2000" dirty="0">
                <a:solidFill>
                  <a:schemeClr val="tx1"/>
                </a:solidFill>
                <a:uFillTx/>
              </a:rPr>
              <a:t>Control your emotions. ... </a:t>
            </a:r>
          </a:p>
          <a:p>
            <a:pPr>
              <a:buFont typeface="Wingdings" panose="05000000000000000000" pitchFamily="2" charset="2"/>
              <a:buChar char="ü"/>
            </a:pPr>
            <a:r>
              <a:rPr lang="en-US" sz="2000" dirty="0">
                <a:solidFill>
                  <a:schemeClr val="tx1"/>
                </a:solidFill>
                <a:uFillTx/>
              </a:rPr>
              <a:t>Make intentional language choices</a:t>
            </a:r>
            <a:r>
              <a:rPr lang="en-US" sz="2000" dirty="0" smtClean="0">
                <a:solidFill>
                  <a:schemeClr val="tx1"/>
                </a:solidFill>
                <a:uFillTx/>
              </a:rPr>
              <a:t>.”</a:t>
            </a:r>
            <a:endParaRPr lang="en-US" sz="2000" dirty="0">
              <a:solidFill>
                <a:schemeClr val="tx1"/>
              </a:solidFill>
              <a:uFillTx/>
            </a:endParaRPr>
          </a:p>
          <a:p>
            <a:pPr marL="0" indent="0">
              <a:buNone/>
            </a:pPr>
            <a:endParaRPr lang="en-US" sz="2000" dirty="0">
              <a:solidFill>
                <a:schemeClr val="tx1"/>
              </a:solidFill>
              <a:uFillTx/>
            </a:endParaRPr>
          </a:p>
        </p:txBody>
      </p:sp>
      <p:sp>
        <p:nvSpPr>
          <p:cNvPr id="4" name="Footer Placeholder 3"/>
          <p:cNvSpPr>
            <a:spLocks noGrp="1"/>
          </p:cNvSpPr>
          <p:nvPr>
            <p:ph type="ftr" sz="quarter" idx="11"/>
          </p:nvPr>
        </p:nvSpPr>
        <p:spPr>
          <a:xfrm>
            <a:off x="1066800" y="6356350"/>
            <a:ext cx="71628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33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heel(1)">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heel(1)">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heel(1)">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barn(inVertical)">
                                      <p:cBhvr>
                                        <p:cTn id="4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200" b="1" dirty="0" smtClean="0"/>
              <a:t/>
            </a:r>
            <a:br>
              <a:rPr lang="en-US" sz="3200" b="1" dirty="0" smtClean="0"/>
            </a:br>
            <a:r>
              <a:rPr lang="en-US" sz="3200" b="1" dirty="0" smtClean="0"/>
              <a:t>11.0 What Are The 5 Types Of Communication To Develop</a:t>
            </a:r>
            <a:br>
              <a:rPr lang="en-US" sz="3200" b="1" dirty="0" smtClean="0"/>
            </a:br>
            <a:endParaRPr lang="en-US" sz="3200" dirty="0"/>
          </a:p>
        </p:txBody>
      </p:sp>
      <p:sp>
        <p:nvSpPr>
          <p:cNvPr id="3" name="Content Placeholder 2"/>
          <p:cNvSpPr>
            <a:spLocks noGrp="1"/>
          </p:cNvSpPr>
          <p:nvPr>
            <p:ph idx="1"/>
          </p:nvPr>
        </p:nvSpPr>
        <p:spPr>
          <a:xfrm>
            <a:off x="457200" y="1219200"/>
            <a:ext cx="8229600" cy="5105400"/>
          </a:xfrm>
        </p:spPr>
        <p:txBody>
          <a:bodyPr>
            <a:normAutofit/>
          </a:bodyPr>
          <a:lstStyle/>
          <a:p>
            <a:pPr>
              <a:buFont typeface="Wingdings" panose="05000000000000000000" pitchFamily="2" charset="2"/>
              <a:buChar char="ü"/>
            </a:pPr>
            <a:r>
              <a:rPr lang="en-US" sz="2000" b="1" dirty="0">
                <a:solidFill>
                  <a:schemeClr val="tx1"/>
                </a:solidFill>
                <a:uFillTx/>
              </a:rPr>
              <a:t>Oral communication:</a:t>
            </a:r>
            <a:r>
              <a:rPr lang="en-US" sz="2000" dirty="0">
                <a:solidFill>
                  <a:schemeClr val="tx1"/>
                </a:solidFill>
                <a:uFillTx/>
              </a:rPr>
              <a:t> Thoughts are shared through speech. Examples include presentations, one-on-one meetings, and virtual calls.</a:t>
            </a:r>
          </a:p>
          <a:p>
            <a:pPr>
              <a:buFont typeface="Wingdings" panose="05000000000000000000" pitchFamily="2" charset="2"/>
              <a:buChar char="ü"/>
            </a:pPr>
            <a:r>
              <a:rPr lang="en-US" sz="2000" b="1" dirty="0">
                <a:solidFill>
                  <a:schemeClr val="tx1"/>
                </a:solidFill>
                <a:uFillTx/>
              </a:rPr>
              <a:t>Written communication:</a:t>
            </a:r>
            <a:r>
              <a:rPr lang="en-US" sz="2000" dirty="0">
                <a:solidFill>
                  <a:schemeClr val="tx1"/>
                </a:solidFill>
                <a:uFillTx/>
              </a:rPr>
              <a:t> Thoughts and ideas are shared via the written word. This can be with emails, hand-written notes, or signage.</a:t>
            </a:r>
          </a:p>
          <a:p>
            <a:pPr>
              <a:buFont typeface="Wingdings" panose="05000000000000000000" pitchFamily="2" charset="2"/>
              <a:buChar char="ü"/>
            </a:pPr>
            <a:r>
              <a:rPr lang="en-US" sz="2000" b="1" dirty="0">
                <a:solidFill>
                  <a:schemeClr val="tx1"/>
                </a:solidFill>
                <a:uFillTx/>
                <a:hlinkClick r:id="rId2"/>
              </a:rPr>
              <a:t>Non-verbal communication</a:t>
            </a:r>
            <a:r>
              <a:rPr lang="en-US" sz="2000" b="1" dirty="0">
                <a:solidFill>
                  <a:schemeClr val="tx1"/>
                </a:solidFill>
                <a:uFillTx/>
              </a:rPr>
              <a:t>:</a:t>
            </a:r>
            <a:r>
              <a:rPr lang="en-US" sz="2000" dirty="0">
                <a:solidFill>
                  <a:schemeClr val="tx1"/>
                </a:solidFill>
                <a:uFillTx/>
              </a:rPr>
              <a:t> Information is shared without the use of written or spoken words. Examples include facial expressions, tone of voice, body language, and gestures.</a:t>
            </a:r>
          </a:p>
          <a:p>
            <a:pPr>
              <a:buFont typeface="Wingdings" panose="05000000000000000000" pitchFamily="2" charset="2"/>
              <a:buChar char="ü"/>
            </a:pPr>
            <a:endParaRPr lang="en-US" sz="2000" dirty="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1143000" y="6356350"/>
            <a:ext cx="70866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34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2400" b="1" dirty="0" smtClean="0"/>
              <a:t/>
            </a:r>
            <a:br>
              <a:rPr lang="en-US" sz="2400" b="1" dirty="0" smtClean="0"/>
            </a:br>
            <a:r>
              <a:rPr lang="en-US" sz="2400" b="1" dirty="0" smtClean="0"/>
              <a:t>11.0 </a:t>
            </a:r>
            <a:r>
              <a:rPr lang="en-US" sz="2400" b="1" dirty="0"/>
              <a:t>What Are The 5 Types Of Communication To Develop</a:t>
            </a:r>
            <a:br>
              <a:rPr lang="en-US" sz="2400" b="1" dirty="0"/>
            </a:br>
            <a:endParaRPr lang="en-US" sz="2400" dirty="0"/>
          </a:p>
        </p:txBody>
      </p:sp>
      <p:sp>
        <p:nvSpPr>
          <p:cNvPr id="3" name="Content Placeholder 2"/>
          <p:cNvSpPr>
            <a:spLocks noGrp="1"/>
          </p:cNvSpPr>
          <p:nvPr>
            <p:ph idx="1"/>
          </p:nvPr>
        </p:nvSpPr>
        <p:spPr>
          <a:xfrm>
            <a:off x="457200" y="838200"/>
            <a:ext cx="8229600" cy="5486400"/>
          </a:xfrm>
        </p:spPr>
        <p:txBody>
          <a:bodyPr>
            <a:normAutofit/>
          </a:bodyPr>
          <a:lstStyle/>
          <a:p>
            <a:pPr>
              <a:buFont typeface="Wingdings" panose="05000000000000000000" pitchFamily="2" charset="2"/>
              <a:buChar char="ü"/>
            </a:pPr>
            <a:r>
              <a:rPr lang="en-US" sz="2000" b="1" dirty="0">
                <a:solidFill>
                  <a:schemeClr val="tx1"/>
                </a:solidFill>
                <a:uFillTx/>
              </a:rPr>
              <a:t>Active listening:</a:t>
            </a:r>
            <a:r>
              <a:rPr lang="en-US" sz="2000" dirty="0">
                <a:solidFill>
                  <a:schemeClr val="tx1"/>
                </a:solidFill>
                <a:uFillTx/>
              </a:rPr>
              <a:t> Unlike the examples above, active listening is about receiving information.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When </a:t>
            </a:r>
            <a:r>
              <a:rPr lang="en-US" sz="2000" dirty="0">
                <a:solidFill>
                  <a:schemeClr val="tx1"/>
                </a:solidFill>
                <a:uFillTx/>
              </a:rPr>
              <a:t>someone is listening actively, they might ask </a:t>
            </a:r>
            <a:r>
              <a:rPr lang="en-US" sz="2000" dirty="0" smtClean="0">
                <a:solidFill>
                  <a:schemeClr val="tx1"/>
                </a:solidFill>
                <a:uFillTx/>
              </a:rPr>
              <a:t>questions, </a:t>
            </a:r>
            <a:r>
              <a:rPr lang="en-US" sz="2000" dirty="0">
                <a:solidFill>
                  <a:schemeClr val="tx1"/>
                </a:solidFill>
                <a:uFillTx/>
              </a:rPr>
              <a:t>to understand the information better, but refrain from focusing on their </a:t>
            </a:r>
            <a:r>
              <a:rPr lang="en-US" sz="2000" dirty="0" smtClean="0">
                <a:solidFill>
                  <a:schemeClr val="tx1"/>
                </a:solidFill>
                <a:uFillTx/>
              </a:rPr>
              <a:t>response, </a:t>
            </a:r>
            <a:r>
              <a:rPr lang="en-US" sz="2000" dirty="0">
                <a:solidFill>
                  <a:schemeClr val="tx1"/>
                </a:solidFill>
                <a:uFillTx/>
              </a:rPr>
              <a:t>so much that they fail to hear the speaker.</a:t>
            </a:r>
          </a:p>
          <a:p>
            <a:pPr>
              <a:buFont typeface="Wingdings" panose="05000000000000000000" pitchFamily="2" charset="2"/>
              <a:buChar char="ü"/>
            </a:pPr>
            <a:r>
              <a:rPr lang="en-US" sz="2000" b="1" dirty="0">
                <a:solidFill>
                  <a:schemeClr val="tx1"/>
                </a:solidFill>
                <a:uFillTx/>
              </a:rPr>
              <a:t>Contextual communication:</a:t>
            </a:r>
            <a:r>
              <a:rPr lang="en-US" sz="2000" dirty="0">
                <a:solidFill>
                  <a:schemeClr val="tx1"/>
                </a:solidFill>
                <a:uFillTx/>
              </a:rPr>
              <a:t> Information is shared with mutual, potentially unspoken, understandings of various </a:t>
            </a:r>
            <a:r>
              <a:rPr lang="en-US" sz="2000" dirty="0" smtClean="0">
                <a:solidFill>
                  <a:schemeClr val="tx1"/>
                </a:solidFill>
                <a:uFillTx/>
              </a:rPr>
              <a:t>factors, </a:t>
            </a:r>
            <a:r>
              <a:rPr lang="en-US" sz="2000" dirty="0">
                <a:solidFill>
                  <a:schemeClr val="tx1"/>
                </a:solidFill>
                <a:uFillTx/>
              </a:rPr>
              <a:t>such as interpersonal relationships and the environment</a:t>
            </a:r>
            <a:r>
              <a:rPr lang="en-US" sz="2000" dirty="0" smtClean="0">
                <a:solidFill>
                  <a:schemeClr val="tx1"/>
                </a:solidFill>
                <a:uFillTx/>
              </a:rPr>
              <a:t>.”</a:t>
            </a:r>
            <a:endParaRPr lang="en-US" sz="2000" dirty="0">
              <a:solidFill>
                <a:schemeClr val="tx1"/>
              </a:solidFill>
              <a:uFillTx/>
            </a:endParaRPr>
          </a:p>
          <a:p>
            <a:pPr marL="0" indent="0">
              <a:buNone/>
            </a:pPr>
            <a:endParaRPr lang="en-US" sz="2000" dirty="0">
              <a:solidFill>
                <a:schemeClr val="tx1"/>
              </a:solidFill>
              <a:uFillTx/>
            </a:endParaRPr>
          </a:p>
          <a:p>
            <a:pPr marL="0" indent="0">
              <a:buNone/>
            </a:pPr>
            <a:endParaRPr lang="en-US" sz="2000" dirty="0">
              <a:solidFill>
                <a:schemeClr val="tx1"/>
              </a:solidFill>
              <a:uFillTx/>
            </a:endParaRPr>
          </a:p>
        </p:txBody>
      </p:sp>
      <p:sp>
        <p:nvSpPr>
          <p:cNvPr id="4" name="Footer Placeholder 3"/>
          <p:cNvSpPr>
            <a:spLocks noGrp="1"/>
          </p:cNvSpPr>
          <p:nvPr>
            <p:ph type="ftr" sz="quarter" idx="11"/>
          </p:nvPr>
        </p:nvSpPr>
        <p:spPr>
          <a:xfrm>
            <a:off x="914400" y="6356350"/>
            <a:ext cx="73914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35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3200" b="1" dirty="0" smtClean="0"/>
              <a:t/>
            </a:r>
            <a:br>
              <a:rPr lang="en-US" sz="3200" b="1" dirty="0" smtClean="0"/>
            </a:br>
            <a:r>
              <a:rPr lang="en-US" sz="3200" b="1" dirty="0" smtClean="0"/>
              <a:t>12.0 How To Improve Communication Skills</a:t>
            </a:r>
            <a:br>
              <a:rPr lang="en-US" sz="3200" b="1" dirty="0" smtClean="0"/>
            </a:br>
            <a:endParaRPr lang="en-US" sz="3200" dirty="0"/>
          </a:p>
        </p:txBody>
      </p:sp>
      <p:sp>
        <p:nvSpPr>
          <p:cNvPr id="3" name="Content Placeholder 2"/>
          <p:cNvSpPr>
            <a:spLocks noGrp="1"/>
          </p:cNvSpPr>
          <p:nvPr>
            <p:ph idx="1"/>
          </p:nvPr>
        </p:nvSpPr>
        <p:spPr>
          <a:xfrm>
            <a:off x="457200" y="838200"/>
            <a:ext cx="8229600" cy="5486400"/>
          </a:xfrm>
        </p:spPr>
        <p:txBody>
          <a:bodyPr>
            <a:noAutofit/>
          </a:bodyPr>
          <a:lstStyle/>
          <a:p>
            <a:pPr>
              <a:buFont typeface="Wingdings" panose="05000000000000000000" pitchFamily="2" charset="2"/>
              <a:buChar char="ü"/>
            </a:pPr>
            <a:r>
              <a:rPr lang="en-US" sz="2000" b="1" dirty="0" smtClean="0">
                <a:solidFill>
                  <a:schemeClr val="tx1"/>
                </a:solidFill>
                <a:uFillTx/>
              </a:rPr>
              <a:t>“i. </a:t>
            </a:r>
            <a:r>
              <a:rPr lang="en-US" sz="2000" b="1" dirty="0">
                <a:solidFill>
                  <a:schemeClr val="tx1"/>
                </a:solidFill>
                <a:uFillTx/>
              </a:rPr>
              <a:t>Keep your audience in </a:t>
            </a:r>
            <a:r>
              <a:rPr lang="en-US" sz="2000" b="1" dirty="0" smtClean="0">
                <a:solidFill>
                  <a:schemeClr val="tx1"/>
                </a:solidFill>
                <a:uFillTx/>
              </a:rPr>
              <a:t>mind.</a:t>
            </a:r>
            <a:endParaRPr lang="en-US" sz="2000" b="1" dirty="0">
              <a:solidFill>
                <a:schemeClr val="tx1"/>
              </a:solidFill>
              <a:uFillTx/>
            </a:endParaRPr>
          </a:p>
          <a:p>
            <a:pPr>
              <a:buFont typeface="Wingdings" panose="05000000000000000000" pitchFamily="2" charset="2"/>
              <a:buChar char="v"/>
            </a:pPr>
            <a:r>
              <a:rPr lang="en-US" sz="2000" dirty="0">
                <a:solidFill>
                  <a:schemeClr val="tx1"/>
                </a:solidFill>
                <a:uFillTx/>
                <a:hlinkClick r:id="rId2"/>
              </a:rPr>
              <a:t>Your audience will naturally be more interested</a:t>
            </a:r>
            <a:r>
              <a:rPr lang="en-US" sz="2000" dirty="0">
                <a:solidFill>
                  <a:schemeClr val="tx1"/>
                </a:solidFill>
                <a:uFillTx/>
              </a:rPr>
              <a:t> and engaged when you tailor your communications to their interests</a:t>
            </a:r>
            <a:r>
              <a:rPr lang="en-US" sz="2000" dirty="0" smtClean="0">
                <a:solidFill>
                  <a:schemeClr val="tx1"/>
                </a:solidFill>
                <a:uFillTx/>
              </a:rPr>
              <a:t>.</a:t>
            </a:r>
          </a:p>
          <a:p>
            <a:pPr>
              <a:buFont typeface="Wingdings" panose="05000000000000000000" pitchFamily="2" charset="2"/>
              <a:buChar char="ü"/>
            </a:pPr>
            <a:r>
              <a:rPr lang="en-US" sz="2000" dirty="0">
                <a:solidFill>
                  <a:schemeClr val="tx1"/>
                </a:solidFill>
                <a:uFillTx/>
              </a:rPr>
              <a:t>i</a:t>
            </a:r>
            <a:r>
              <a:rPr lang="en-US" sz="2000" dirty="0" smtClean="0">
                <a:solidFill>
                  <a:schemeClr val="tx1"/>
                </a:solidFill>
                <a:uFillTx/>
              </a:rPr>
              <a:t>i.</a:t>
            </a:r>
            <a:r>
              <a:rPr lang="en-US" sz="2000" b="1" dirty="0">
                <a:solidFill>
                  <a:schemeClr val="tx1"/>
                </a:solidFill>
                <a:uFillTx/>
              </a:rPr>
              <a:t> Don’t use 10 words when one will </a:t>
            </a:r>
            <a:r>
              <a:rPr lang="en-US" sz="2000" b="1" dirty="0" smtClean="0">
                <a:solidFill>
                  <a:schemeClr val="tx1"/>
                </a:solidFill>
                <a:uFillTx/>
              </a:rPr>
              <a:t>do.</a:t>
            </a:r>
            <a:endParaRPr lang="en-US" sz="2000" b="1" dirty="0">
              <a:solidFill>
                <a:schemeClr val="tx1"/>
              </a:solidFill>
              <a:uFillTx/>
            </a:endParaRPr>
          </a:p>
          <a:p>
            <a:pPr>
              <a:buFont typeface="Wingdings" panose="05000000000000000000" pitchFamily="2" charset="2"/>
              <a:buChar char="v"/>
            </a:pPr>
            <a:r>
              <a:rPr lang="en-US" sz="2000" dirty="0">
                <a:solidFill>
                  <a:schemeClr val="tx1"/>
                </a:solidFill>
                <a:uFillTx/>
              </a:rPr>
              <a:t>Even the most engaged and committed audience will eventually get bored. Keeping your message simple and concise will make it easier to understand and retain.</a:t>
            </a:r>
          </a:p>
          <a:p>
            <a:pPr marL="0" indent="0">
              <a:buNone/>
            </a:pPr>
            <a:endParaRPr lang="en-US" sz="4400" dirty="0"/>
          </a:p>
          <a:p>
            <a:pPr marL="0" indent="0">
              <a:buNone/>
            </a:pPr>
            <a:endParaRPr lang="en-US" sz="4400" dirty="0"/>
          </a:p>
        </p:txBody>
      </p:sp>
      <p:sp>
        <p:nvSpPr>
          <p:cNvPr id="4" name="Footer Placeholder 3"/>
          <p:cNvSpPr>
            <a:spLocks noGrp="1"/>
          </p:cNvSpPr>
          <p:nvPr>
            <p:ph type="ftr" sz="quarter" idx="11"/>
          </p:nvPr>
        </p:nvSpPr>
        <p:spPr>
          <a:xfrm>
            <a:off x="914400" y="6356350"/>
            <a:ext cx="72390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36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b="1" dirty="0" smtClean="0"/>
              <a:t/>
            </a:r>
            <a:br>
              <a:rPr lang="en-US" sz="3200" b="1" dirty="0" smtClean="0"/>
            </a:br>
            <a:r>
              <a:rPr lang="en-US" sz="3200" b="1" dirty="0" smtClean="0"/>
              <a:t>12.0 </a:t>
            </a:r>
            <a:r>
              <a:rPr lang="en-US" sz="3200" b="1" dirty="0"/>
              <a:t>How To Improve Communication Skills</a:t>
            </a:r>
            <a:br>
              <a:rPr lang="en-US" sz="3200" b="1" dirty="0"/>
            </a:br>
            <a:endParaRPr lang="en-US" sz="3200" dirty="0"/>
          </a:p>
        </p:txBody>
      </p:sp>
      <p:sp>
        <p:nvSpPr>
          <p:cNvPr id="3" name="Content Placeholder 2"/>
          <p:cNvSpPr>
            <a:spLocks noGrp="1"/>
          </p:cNvSpPr>
          <p:nvPr>
            <p:ph idx="1"/>
          </p:nvPr>
        </p:nvSpPr>
        <p:spPr>
          <a:xfrm>
            <a:off x="457200" y="762000"/>
            <a:ext cx="8229600" cy="5562600"/>
          </a:xfrm>
        </p:spPr>
        <p:txBody>
          <a:bodyPr>
            <a:noAutofit/>
          </a:bodyPr>
          <a:lstStyle/>
          <a:p>
            <a:pPr>
              <a:buFont typeface="Wingdings" panose="05000000000000000000" pitchFamily="2" charset="2"/>
              <a:buChar char="ü"/>
            </a:pPr>
            <a:r>
              <a:rPr lang="en-US" b="1" dirty="0"/>
              <a:t>i</a:t>
            </a:r>
            <a:r>
              <a:rPr lang="en-US" b="1" dirty="0" smtClean="0"/>
              <a:t>ii. </a:t>
            </a:r>
            <a:r>
              <a:rPr lang="en-US" sz="2000" b="1" dirty="0" smtClean="0">
                <a:solidFill>
                  <a:schemeClr val="tx1"/>
                </a:solidFill>
                <a:uFillTx/>
              </a:rPr>
              <a:t>Consider </a:t>
            </a:r>
            <a:r>
              <a:rPr lang="en-US" sz="2000" b="1" dirty="0">
                <a:solidFill>
                  <a:schemeClr val="tx1"/>
                </a:solidFill>
                <a:uFillTx/>
              </a:rPr>
              <a:t>the best method to deliver your </a:t>
            </a:r>
            <a:r>
              <a:rPr lang="en-US" sz="2000" b="1" dirty="0" smtClean="0">
                <a:solidFill>
                  <a:schemeClr val="tx1"/>
                </a:solidFill>
                <a:uFillTx/>
              </a:rPr>
              <a:t>message.</a:t>
            </a:r>
            <a:endParaRPr lang="en-US" sz="2000" b="1" dirty="0">
              <a:solidFill>
                <a:schemeClr val="tx1"/>
              </a:solidFill>
              <a:uFillTx/>
            </a:endParaRPr>
          </a:p>
          <a:p>
            <a:pPr>
              <a:buFont typeface="Wingdings" panose="05000000000000000000" pitchFamily="2" charset="2"/>
              <a:buChar char="v"/>
            </a:pPr>
            <a:r>
              <a:rPr lang="en-US" sz="2000" dirty="0">
                <a:solidFill>
                  <a:schemeClr val="tx1"/>
                </a:solidFill>
                <a:uFillTx/>
              </a:rPr>
              <a:t>If the information you’re conveying isn’t urgent, consider sending an email or a memo. This is especially important when </a:t>
            </a:r>
            <a:r>
              <a:rPr lang="en-US" sz="2000" dirty="0">
                <a:solidFill>
                  <a:schemeClr val="tx1"/>
                </a:solidFill>
                <a:uFillTx/>
                <a:hlinkClick r:id="rId2"/>
              </a:rPr>
              <a:t>communicating expectations</a:t>
            </a:r>
            <a:r>
              <a:rPr lang="en-US" sz="2000" dirty="0">
                <a:solidFill>
                  <a:schemeClr val="tx1"/>
                </a:solidFill>
                <a:uFillTx/>
              </a:rPr>
              <a:t>. </a:t>
            </a:r>
            <a:endParaRPr lang="en-US" sz="2000" dirty="0" smtClean="0">
              <a:solidFill>
                <a:schemeClr val="tx1"/>
              </a:solidFill>
              <a:uFillTx/>
            </a:endParaRPr>
          </a:p>
          <a:p>
            <a:pPr>
              <a:buFont typeface="Wingdings" panose="05000000000000000000" pitchFamily="2" charset="2"/>
              <a:buChar char="v"/>
            </a:pPr>
            <a:r>
              <a:rPr lang="en-US" sz="2000" dirty="0" smtClean="0">
                <a:solidFill>
                  <a:schemeClr val="tx1"/>
                </a:solidFill>
                <a:uFillTx/>
              </a:rPr>
              <a:t>Written </a:t>
            </a:r>
            <a:r>
              <a:rPr lang="en-US" sz="2000" dirty="0">
                <a:solidFill>
                  <a:schemeClr val="tx1"/>
                </a:solidFill>
                <a:uFillTx/>
              </a:rPr>
              <a:t>communication will give your audience more time to review it, think it over, and follow up with questions. </a:t>
            </a:r>
            <a:endParaRPr lang="en-US" sz="2000" dirty="0" smtClean="0">
              <a:solidFill>
                <a:schemeClr val="tx1"/>
              </a:solidFill>
              <a:uFillTx/>
            </a:endParaRPr>
          </a:p>
          <a:p>
            <a:pPr>
              <a:buFont typeface="Wingdings" panose="05000000000000000000" pitchFamily="2" charset="2"/>
              <a:buChar char="v"/>
            </a:pPr>
            <a:r>
              <a:rPr lang="en-US" sz="2000" dirty="0" smtClean="0">
                <a:solidFill>
                  <a:schemeClr val="tx1"/>
                </a:solidFill>
                <a:uFillTx/>
              </a:rPr>
              <a:t>It </a:t>
            </a:r>
            <a:r>
              <a:rPr lang="en-US" sz="2000" dirty="0">
                <a:solidFill>
                  <a:schemeClr val="tx1"/>
                </a:solidFill>
                <a:uFillTx/>
              </a:rPr>
              <a:t>will also give them a handy record to refer back to.</a:t>
            </a:r>
          </a:p>
          <a:p>
            <a:pPr>
              <a:buFont typeface="Wingdings" panose="05000000000000000000" pitchFamily="2" charset="2"/>
              <a:buChar char="ü"/>
            </a:pPr>
            <a:r>
              <a:rPr lang="en-US" sz="2000" b="1" dirty="0" smtClean="0">
                <a:uFillTx/>
                <a:sym typeface="+mn-ea"/>
              </a:rPr>
              <a:t>iv. Get </a:t>
            </a:r>
            <a:r>
              <a:rPr lang="en-US" sz="2000" b="1" dirty="0">
                <a:uFillTx/>
                <a:sym typeface="+mn-ea"/>
              </a:rPr>
              <a:t>them involved</a:t>
            </a:r>
            <a:endParaRPr lang="en-US" sz="2000" b="1" dirty="0">
              <a:solidFill>
                <a:schemeClr val="tx1"/>
              </a:solidFill>
              <a:uFillTx/>
            </a:endParaRPr>
          </a:p>
          <a:p>
            <a:pPr>
              <a:buFont typeface="Wingdings" panose="05000000000000000000" pitchFamily="2" charset="2"/>
              <a:buChar char="v"/>
            </a:pPr>
            <a:r>
              <a:rPr lang="en-US" sz="2000" dirty="0">
                <a:uFillTx/>
                <a:sym typeface="+mn-ea"/>
              </a:rPr>
              <a:t>If you’ve ever worked as an instructor, manager, trainer, or coach, you’ll know that there are few better ways to learn new information than to teach it. </a:t>
            </a:r>
            <a:endParaRPr lang="en-US" sz="2000" dirty="0" smtClean="0">
              <a:solidFill>
                <a:schemeClr val="tx1"/>
              </a:solidFill>
              <a:uFillTx/>
            </a:endParaRPr>
          </a:p>
          <a:p>
            <a:pPr>
              <a:buFont typeface="Wingdings" panose="05000000000000000000" pitchFamily="2" charset="2"/>
              <a:buChar char="v"/>
            </a:pPr>
            <a:r>
              <a:rPr lang="en-US" sz="2000" dirty="0" smtClean="0">
                <a:uFillTx/>
                <a:sym typeface="+mn-ea"/>
              </a:rPr>
              <a:t>Ask </a:t>
            </a:r>
            <a:r>
              <a:rPr lang="en-US" sz="2000" dirty="0">
                <a:uFillTx/>
                <a:sym typeface="+mn-ea"/>
              </a:rPr>
              <a:t>them for their input or to take a role in explaining new concepts and policies to their colleagues. </a:t>
            </a:r>
            <a:endParaRPr lang="en-US" sz="2000" dirty="0">
              <a:solidFill>
                <a:schemeClr val="tx1"/>
              </a:solidFill>
              <a:uFillTx/>
            </a:endParaRPr>
          </a:p>
          <a:p>
            <a:pPr>
              <a:buFont typeface="Wingdings" panose="05000000000000000000" pitchFamily="2" charset="2"/>
              <a:buChar char="v"/>
            </a:pPr>
            <a:endParaRPr lang="en-US" sz="2000" dirty="0">
              <a:solidFill>
                <a:schemeClr val="tx1"/>
              </a:solidFill>
              <a:uFillTx/>
            </a:endParaRPr>
          </a:p>
          <a:p>
            <a:pPr marL="0" indent="0">
              <a:buNone/>
            </a:pPr>
            <a:endParaRPr lang="en-US" sz="2000" dirty="0">
              <a:solidFill>
                <a:schemeClr val="tx1"/>
              </a:solidFill>
              <a:uFillTx/>
            </a:endParaRPr>
          </a:p>
        </p:txBody>
      </p:sp>
      <p:sp>
        <p:nvSpPr>
          <p:cNvPr id="4" name="Footer Placeholder 3"/>
          <p:cNvSpPr>
            <a:spLocks noGrp="1"/>
          </p:cNvSpPr>
          <p:nvPr>
            <p:ph type="ftr" sz="quarter" idx="11"/>
          </p:nvPr>
        </p:nvSpPr>
        <p:spPr>
          <a:xfrm>
            <a:off x="914400" y="6356350"/>
            <a:ext cx="73914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37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7"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anim calcmode="lin" valueType="num">
                                      <p:cBhvr>
                                        <p:cTn id="4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44"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45"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2000"/>
                                        <p:tgtEl>
                                          <p:spTgt spid="3">
                                            <p:txEl>
                                              <p:pRg st="6" end="6"/>
                                            </p:txEl>
                                          </p:spTgt>
                                        </p:tgtEl>
                                      </p:cBhvr>
                                    </p:animEffect>
                                    <p:anim calcmode="lin" valueType="num">
                                      <p:cBhvr>
                                        <p:cTn id="50"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51" dur="2000" fill="hold"/>
                                        <p:tgtEl>
                                          <p:spTgt spid="3">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
            </a:r>
            <a:br>
              <a:rPr lang="en-US" sz="2800" b="1" dirty="0" smtClean="0"/>
            </a:br>
            <a:r>
              <a:rPr lang="en-US" sz="2800" b="1" dirty="0" smtClean="0"/>
              <a:t>12.0 </a:t>
            </a:r>
            <a:r>
              <a:rPr lang="en-US" sz="2800" b="1" dirty="0"/>
              <a:t>How To Improve Communication Skills</a:t>
            </a:r>
            <a:br>
              <a:rPr lang="en-US" sz="2800" b="1" dirty="0"/>
            </a:br>
            <a:endParaRPr lang="en-US" sz="2800" dirty="0"/>
          </a:p>
        </p:txBody>
      </p:sp>
      <p:sp>
        <p:nvSpPr>
          <p:cNvPr id="3" name="Content Placeholder 2"/>
          <p:cNvSpPr>
            <a:spLocks noGrp="1"/>
          </p:cNvSpPr>
          <p:nvPr>
            <p:ph idx="1"/>
          </p:nvPr>
        </p:nvSpPr>
        <p:spPr>
          <a:xfrm>
            <a:off x="457200" y="838200"/>
            <a:ext cx="8229600" cy="5410200"/>
          </a:xfrm>
        </p:spPr>
        <p:txBody>
          <a:bodyPr>
            <a:normAutofit lnSpcReduction="10000"/>
          </a:bodyPr>
          <a:lstStyle/>
          <a:p>
            <a:pPr>
              <a:buFont typeface="Wingdings" panose="05000000000000000000" pitchFamily="2" charset="2"/>
              <a:buChar char="ü"/>
            </a:pPr>
            <a:r>
              <a:rPr lang="en-US" sz="2000" b="1" dirty="0" smtClean="0">
                <a:solidFill>
                  <a:schemeClr val="tx1"/>
                </a:solidFill>
                <a:uFillTx/>
              </a:rPr>
              <a:t>(v) Leverage </a:t>
            </a:r>
            <a:r>
              <a:rPr lang="en-US" sz="2000" b="1" dirty="0">
                <a:solidFill>
                  <a:schemeClr val="tx1"/>
                </a:solidFill>
                <a:uFillTx/>
              </a:rPr>
              <a:t>face-to-face communication when possible</a:t>
            </a:r>
          </a:p>
          <a:p>
            <a:pPr>
              <a:buFont typeface="Wingdings" panose="05000000000000000000" pitchFamily="2" charset="2"/>
              <a:buChar char="v"/>
            </a:pPr>
            <a:r>
              <a:rPr lang="en-US" sz="2000" dirty="0">
                <a:solidFill>
                  <a:schemeClr val="tx1"/>
                </a:solidFill>
                <a:uFillTx/>
                <a:hlinkClick r:id="rId2"/>
              </a:rPr>
              <a:t>Communicating face-to-face adds multiple layers of information</a:t>
            </a:r>
            <a:r>
              <a:rPr lang="en-US" sz="2000" dirty="0">
                <a:solidFill>
                  <a:schemeClr val="tx1"/>
                </a:solidFill>
                <a:uFillTx/>
              </a:rPr>
              <a:t> to an exchange, whether between two people or two hundred</a:t>
            </a:r>
            <a:r>
              <a:rPr lang="en-US" sz="2000" dirty="0" smtClean="0">
                <a:solidFill>
                  <a:schemeClr val="tx1"/>
                </a:solidFill>
                <a:uFillTx/>
              </a:rPr>
              <a:t>.</a:t>
            </a:r>
          </a:p>
          <a:p>
            <a:pPr>
              <a:buFont typeface="Wingdings" panose="05000000000000000000" pitchFamily="2" charset="2"/>
              <a:buChar char="v"/>
            </a:pPr>
            <a:r>
              <a:rPr lang="en-US" sz="2000" dirty="0" smtClean="0">
                <a:solidFill>
                  <a:schemeClr val="tx1"/>
                </a:solidFill>
                <a:uFillTx/>
              </a:rPr>
              <a:t> </a:t>
            </a:r>
            <a:r>
              <a:rPr lang="en-US" sz="2000" dirty="0">
                <a:solidFill>
                  <a:schemeClr val="tx1"/>
                </a:solidFill>
                <a:uFillTx/>
              </a:rPr>
              <a:t>Often, there’s a synergy created with in-person communication that’s difficult to replicate elsewhere</a:t>
            </a:r>
            <a:r>
              <a:rPr lang="en-US" sz="2000" dirty="0" smtClean="0">
                <a:solidFill>
                  <a:schemeClr val="tx1"/>
                </a:solidFill>
                <a:uFillTx/>
              </a:rPr>
              <a:t>.</a:t>
            </a:r>
          </a:p>
          <a:p>
            <a:pPr>
              <a:buFont typeface="Wingdings" panose="05000000000000000000" pitchFamily="2" charset="2"/>
              <a:buChar char="ü"/>
            </a:pPr>
            <a:r>
              <a:rPr lang="en-US" sz="2000" b="1" dirty="0">
                <a:uFillTx/>
                <a:sym typeface="+mn-ea"/>
              </a:rPr>
              <a:t>(vi) Make eye contact</a:t>
            </a:r>
            <a:endParaRPr lang="en-US" sz="2000" b="1" dirty="0">
              <a:solidFill>
                <a:schemeClr val="tx1"/>
              </a:solidFill>
              <a:uFillTx/>
            </a:endParaRPr>
          </a:p>
          <a:p>
            <a:pPr>
              <a:buFont typeface="Wingdings" panose="05000000000000000000" pitchFamily="2" charset="2"/>
              <a:buChar char="v"/>
            </a:pPr>
            <a:r>
              <a:rPr lang="en-US" sz="2000" dirty="0">
                <a:uFillTx/>
                <a:sym typeface="+mn-ea"/>
              </a:rPr>
              <a:t>If you’re wondering whether or not your message is getting across, </a:t>
            </a:r>
            <a:r>
              <a:rPr lang="en-US" sz="2000" dirty="0">
                <a:uFillTx/>
                <a:sym typeface="+mn-ea"/>
                <a:hlinkClick r:id="rId3"/>
              </a:rPr>
              <a:t>few metrics provide as much feedback as eye contact</a:t>
            </a:r>
            <a:r>
              <a:rPr lang="en-US" sz="2000" dirty="0">
                <a:uFillTx/>
                <a:sym typeface="+mn-ea"/>
              </a:rPr>
              <a:t>. </a:t>
            </a:r>
            <a:endParaRPr lang="en-US" sz="2000" dirty="0" smtClean="0">
              <a:solidFill>
                <a:schemeClr val="tx1"/>
              </a:solidFill>
              <a:uFillTx/>
            </a:endParaRPr>
          </a:p>
          <a:p>
            <a:pPr>
              <a:buFont typeface="Wingdings" panose="05000000000000000000" pitchFamily="2" charset="2"/>
              <a:buChar char="v"/>
            </a:pPr>
            <a:r>
              <a:rPr lang="en-US" sz="2000" dirty="0" smtClean="0">
                <a:uFillTx/>
                <a:sym typeface="+mn-ea"/>
              </a:rPr>
              <a:t>You </a:t>
            </a:r>
            <a:r>
              <a:rPr lang="en-US" sz="2000" dirty="0">
                <a:uFillTx/>
                <a:sym typeface="+mn-ea"/>
              </a:rPr>
              <a:t>can easily tell if the person you’re speaking to is understanding you, is distracted, worried, or confused — much of which is lost in digital communication.</a:t>
            </a:r>
            <a:endParaRPr lang="en-US" sz="2000" dirty="0">
              <a:solidFill>
                <a:schemeClr val="tx1"/>
              </a:solidFill>
              <a:uFillTx/>
            </a:endParaRPr>
          </a:p>
          <a:p>
            <a:pPr>
              <a:buFont typeface="Wingdings" panose="05000000000000000000" pitchFamily="2" charset="2"/>
              <a:buChar char="v"/>
            </a:pPr>
            <a:endParaRPr lang="en-US" sz="2000" dirty="0" smtClean="0">
              <a:solidFill>
                <a:schemeClr val="tx1"/>
              </a:solidFill>
              <a:uFillTx/>
            </a:endParaRPr>
          </a:p>
          <a:p>
            <a:pPr marL="0" indent="0">
              <a:buNone/>
            </a:pPr>
            <a:endParaRPr lang="en-US" dirty="0"/>
          </a:p>
          <a:p>
            <a:pPr marL="0" indent="0">
              <a:buNone/>
            </a:pPr>
            <a:endParaRPr lang="en-US" dirty="0"/>
          </a:p>
        </p:txBody>
      </p:sp>
      <p:sp>
        <p:nvSpPr>
          <p:cNvPr id="4" name="Footer Placeholder 3"/>
          <p:cNvSpPr>
            <a:spLocks noGrp="1"/>
          </p:cNvSpPr>
          <p:nvPr>
            <p:ph type="ftr" sz="quarter" idx="11"/>
          </p:nvPr>
        </p:nvSpPr>
        <p:spPr>
          <a:xfrm>
            <a:off x="838200" y="6356350"/>
            <a:ext cx="75438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38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
            </a:r>
            <a:br>
              <a:rPr lang="en-US" sz="2800" b="1" dirty="0" smtClean="0"/>
            </a:br>
            <a:r>
              <a:rPr lang="en-US" sz="2800" b="1" dirty="0" smtClean="0"/>
              <a:t>12.0 </a:t>
            </a:r>
            <a:r>
              <a:rPr lang="en-US" sz="2800" b="1" dirty="0"/>
              <a:t>How To Improve Communication Skills</a:t>
            </a:r>
            <a:br>
              <a:rPr lang="en-US" sz="2800" b="1" dirty="0"/>
            </a:br>
            <a:endParaRPr lang="en-US" sz="2800" dirty="0"/>
          </a:p>
        </p:txBody>
      </p:sp>
      <p:sp>
        <p:nvSpPr>
          <p:cNvPr id="3" name="Content Placeholder 2"/>
          <p:cNvSpPr>
            <a:spLocks noGrp="1"/>
          </p:cNvSpPr>
          <p:nvPr>
            <p:ph idx="1"/>
          </p:nvPr>
        </p:nvSpPr>
        <p:spPr>
          <a:xfrm>
            <a:off x="457200" y="762000"/>
            <a:ext cx="8229600" cy="5638800"/>
          </a:xfrm>
        </p:spPr>
        <p:txBody>
          <a:bodyPr>
            <a:normAutofit/>
          </a:bodyPr>
          <a:lstStyle/>
          <a:p>
            <a:pPr>
              <a:buFont typeface="Wingdings" panose="05000000000000000000" pitchFamily="2" charset="2"/>
              <a:buChar char="ü"/>
            </a:pPr>
            <a:r>
              <a:rPr lang="en-US" sz="2000" b="1" dirty="0" smtClean="0">
                <a:solidFill>
                  <a:schemeClr val="tx1"/>
                </a:solidFill>
                <a:uFillTx/>
              </a:rPr>
              <a:t>(vii) Ask </a:t>
            </a:r>
            <a:r>
              <a:rPr lang="en-US" sz="2000" b="1" dirty="0">
                <a:solidFill>
                  <a:schemeClr val="tx1"/>
                </a:solidFill>
                <a:uFillTx/>
              </a:rPr>
              <a:t>for feedback </a:t>
            </a:r>
          </a:p>
          <a:p>
            <a:pPr>
              <a:buFont typeface="Wingdings" panose="05000000000000000000" pitchFamily="2" charset="2"/>
              <a:buChar char="v"/>
            </a:pPr>
            <a:r>
              <a:rPr lang="en-US" sz="2000" dirty="0">
                <a:solidFill>
                  <a:schemeClr val="tx1"/>
                </a:solidFill>
                <a:uFillTx/>
              </a:rPr>
              <a:t>Not sure they got it? Ask! A powerful technique is to ask people to repeat back their version of what you just said. Often, this can improve retention, immediate understanding, and minimize misunderstandings later on</a:t>
            </a:r>
            <a:r>
              <a:rPr lang="en-US" sz="2000" dirty="0" smtClean="0">
                <a:solidFill>
                  <a:schemeClr val="tx1"/>
                </a:solidFill>
                <a:uFillTx/>
              </a:rPr>
              <a:t>.</a:t>
            </a:r>
          </a:p>
          <a:p>
            <a:pPr>
              <a:buFont typeface="Wingdings" panose="05000000000000000000" pitchFamily="2" charset="2"/>
              <a:buChar char="ü"/>
            </a:pPr>
            <a:r>
              <a:rPr lang="en-US" sz="2000" b="1" dirty="0" smtClean="0">
                <a:solidFill>
                  <a:schemeClr val="tx1"/>
                </a:solidFill>
                <a:uFillTx/>
              </a:rPr>
              <a:t>(viii) </a:t>
            </a:r>
            <a:r>
              <a:rPr lang="en-US" sz="2000" b="1" dirty="0">
                <a:solidFill>
                  <a:schemeClr val="tx1"/>
                </a:solidFill>
                <a:uFillTx/>
              </a:rPr>
              <a:t>Read non-verbal cues</a:t>
            </a:r>
          </a:p>
          <a:p>
            <a:pPr>
              <a:buFont typeface="Wingdings" panose="05000000000000000000" pitchFamily="2" charset="2"/>
              <a:buChar char="v"/>
            </a:pPr>
            <a:r>
              <a:rPr lang="en-US" sz="2000" dirty="0">
                <a:solidFill>
                  <a:schemeClr val="tx1"/>
                </a:solidFill>
                <a:uFillTx/>
              </a:rPr>
              <a:t>There are various </a:t>
            </a:r>
            <a:r>
              <a:rPr lang="en-US" sz="2000" dirty="0">
                <a:solidFill>
                  <a:schemeClr val="tx1"/>
                </a:solidFill>
                <a:uFillTx/>
                <a:hlinkClick r:id="rId2"/>
              </a:rPr>
              <a:t>types of nonverbal-cues</a:t>
            </a:r>
            <a:r>
              <a:rPr lang="en-US" sz="2000" dirty="0">
                <a:solidFill>
                  <a:schemeClr val="tx1"/>
                </a:solidFill>
                <a:uFillTx/>
              </a:rPr>
              <a:t>. Yawns, fidgeting, and looking around the room are usually clear signs that your audience is thinking about something other than what you’re trying to convey.</a:t>
            </a:r>
          </a:p>
          <a:p>
            <a:pPr>
              <a:buFont typeface="Wingdings" panose="05000000000000000000" pitchFamily="2" charset="2"/>
              <a:buChar char="ü"/>
            </a:pPr>
            <a:endParaRPr lang="en-US" dirty="0"/>
          </a:p>
          <a:p>
            <a:pPr marL="0" indent="0">
              <a:buNone/>
            </a:pPr>
            <a:endParaRPr lang="en-US" dirty="0"/>
          </a:p>
          <a:p>
            <a:pPr marL="0" indent="0">
              <a:buNone/>
            </a:pPr>
            <a:endParaRPr lang="en-US" dirty="0"/>
          </a:p>
        </p:txBody>
      </p:sp>
      <p:sp>
        <p:nvSpPr>
          <p:cNvPr id="4" name="Footer Placeholder 3"/>
          <p:cNvSpPr>
            <a:spLocks noGrp="1"/>
          </p:cNvSpPr>
          <p:nvPr>
            <p:ph type="ftr" sz="quarter" idx="11"/>
          </p:nvPr>
        </p:nvSpPr>
        <p:spPr>
          <a:xfrm>
            <a:off x="762000" y="6356350"/>
            <a:ext cx="75438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39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
            </a:r>
            <a:br>
              <a:rPr lang="en-US" sz="2800" b="1" dirty="0" smtClean="0"/>
            </a:br>
            <a:r>
              <a:rPr lang="en-US" sz="2800" b="1" dirty="0" smtClean="0"/>
              <a:t>12.0 </a:t>
            </a:r>
            <a:r>
              <a:rPr lang="en-US" sz="2800" b="1" dirty="0"/>
              <a:t>How To Improve Communication Skills</a:t>
            </a:r>
            <a:br>
              <a:rPr lang="en-US" sz="2800" b="1" dirty="0"/>
            </a:br>
            <a:endParaRPr lang="en-US" sz="2800" dirty="0"/>
          </a:p>
        </p:txBody>
      </p:sp>
      <p:sp>
        <p:nvSpPr>
          <p:cNvPr id="3" name="Content Placeholder 2"/>
          <p:cNvSpPr>
            <a:spLocks noGrp="1"/>
          </p:cNvSpPr>
          <p:nvPr>
            <p:ph idx="1"/>
          </p:nvPr>
        </p:nvSpPr>
        <p:spPr>
          <a:xfrm>
            <a:off x="457200" y="762001"/>
            <a:ext cx="8229600" cy="5486400"/>
          </a:xfrm>
        </p:spPr>
        <p:txBody>
          <a:bodyPr>
            <a:normAutofit/>
          </a:bodyPr>
          <a:lstStyle/>
          <a:p>
            <a:pPr>
              <a:buFont typeface="Wingdings" panose="05000000000000000000" pitchFamily="2" charset="2"/>
              <a:buChar char="ü"/>
            </a:pPr>
            <a:r>
              <a:rPr lang="en-US" sz="2000" b="1" dirty="0" smtClean="0">
                <a:solidFill>
                  <a:schemeClr val="tx1"/>
                </a:solidFill>
                <a:uFillTx/>
              </a:rPr>
              <a:t>(ix) Minimize </a:t>
            </a:r>
            <a:r>
              <a:rPr lang="en-US" sz="2000" b="1" dirty="0">
                <a:solidFill>
                  <a:schemeClr val="tx1"/>
                </a:solidFill>
                <a:uFillTx/>
              </a:rPr>
              <a:t>distractions</a:t>
            </a:r>
          </a:p>
          <a:p>
            <a:pPr>
              <a:buFont typeface="Wingdings" panose="05000000000000000000" pitchFamily="2" charset="2"/>
              <a:buChar char="v"/>
            </a:pPr>
            <a:r>
              <a:rPr lang="en-US" sz="2000" dirty="0">
                <a:solidFill>
                  <a:schemeClr val="tx1"/>
                </a:solidFill>
                <a:uFillTx/>
              </a:rPr>
              <a:t>If you’re chatting with someone (or a group) face-to-face, keep distractions at bay by leaving unnecessary electronic devices out of the space</a:t>
            </a:r>
            <a:r>
              <a:rPr lang="en-US" sz="2000" dirty="0" smtClean="0">
                <a:solidFill>
                  <a:schemeClr val="tx1"/>
                </a:solidFill>
                <a:uFillTx/>
              </a:rPr>
              <a:t>.</a:t>
            </a:r>
          </a:p>
          <a:p>
            <a:pPr>
              <a:buFont typeface="Wingdings" panose="05000000000000000000" pitchFamily="2" charset="2"/>
              <a:buChar char="v"/>
            </a:pPr>
            <a:r>
              <a:rPr lang="en-US" sz="2000" dirty="0">
                <a:solidFill>
                  <a:schemeClr val="tx1"/>
                </a:solidFill>
                <a:uFillTx/>
              </a:rPr>
              <a:t>Keep the attendance limited to just those who need to be there, and avoid scheduling at a time when people are likely to focus on something else (like just before the end of the day or right before lunch</a:t>
            </a:r>
            <a:r>
              <a:rPr lang="en-US" sz="2000" dirty="0" smtClean="0">
                <a:solidFill>
                  <a:schemeClr val="tx1"/>
                </a:solidFill>
                <a:uFillTx/>
              </a:rPr>
              <a:t>).” </a:t>
            </a:r>
            <a:endParaRPr lang="en-US" sz="2000" dirty="0">
              <a:solidFill>
                <a:schemeClr val="tx1"/>
              </a:solidFill>
              <a:uFillTx/>
            </a:endParaRPr>
          </a:p>
          <a:p>
            <a:pPr marL="0" indent="0">
              <a:buNone/>
            </a:pPr>
            <a:endParaRPr lang="en-US" sz="2000" dirty="0">
              <a:solidFill>
                <a:schemeClr val="tx1"/>
              </a:solidFill>
              <a:uFillTx/>
            </a:endParaRPr>
          </a:p>
        </p:txBody>
      </p:sp>
      <p:sp>
        <p:nvSpPr>
          <p:cNvPr id="4" name="Footer Placeholder 3"/>
          <p:cNvSpPr>
            <a:spLocks noGrp="1"/>
          </p:cNvSpPr>
          <p:nvPr>
            <p:ph type="ftr" sz="quarter" idx="11"/>
          </p:nvPr>
        </p:nvSpPr>
        <p:spPr>
          <a:xfrm>
            <a:off x="609600" y="6356350"/>
            <a:ext cx="77724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40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0" end="0"/>
                                            </p:txEl>
                                          </p:spTgt>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21600000">
                                      <p:cBhvr>
                                        <p:cTn id="10" dur="2000" fill="hold"/>
                                        <p:tgtEl>
                                          <p:spTgt spid="3">
                                            <p:txEl>
                                              <p:pRg st="1" end="1"/>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nodeType="clickEffect">
                                  <p:stCondLst>
                                    <p:cond delay="0"/>
                                  </p:stCondLst>
                                  <p:childTnLst>
                                    <p:animRot by="21600000">
                                      <p:cBhvr>
                                        <p:cTn id="14" dur="2000" fill="hold"/>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3200" b="1" dirty="0"/>
              <a:t>12.0 How To Improve Communication Skills</a:t>
            </a:r>
            <a:br>
              <a:rPr lang="en-US" sz="3200" b="1" dirty="0"/>
            </a:br>
            <a:endParaRPr lang="en-US" sz="32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207176"/>
            <a:ext cx="8229600" cy="4626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a:xfrm>
            <a:off x="685800" y="6172200"/>
            <a:ext cx="7620000" cy="549275"/>
          </a:xfrm>
        </p:spPr>
        <p:txBody>
          <a:bodyPr/>
          <a:lstStyle/>
          <a:p>
            <a:r>
              <a:rPr lang="en-US" dirty="0" smtClean="0"/>
              <a:t>"Time Management &amp; Effective Communication" By ICLED Business School, For Students Of Unilag Career Development Center</a:t>
            </a:r>
            <a:endParaRPr lang="en-US" dirty="0"/>
          </a:p>
        </p:txBody>
      </p:sp>
      <p:sp>
        <p:nvSpPr>
          <p:cNvPr id="4" name="Slide Number Placeholder 3"/>
          <p:cNvSpPr>
            <a:spLocks noGrp="1"/>
          </p:cNvSpPr>
          <p:nvPr>
            <p:ph type="sldNum" sz="quarter" idx="12"/>
          </p:nvPr>
        </p:nvSpPr>
        <p:spPr/>
        <p:txBody>
          <a:bodyPr/>
          <a:lstStyle/>
          <a:p>
            <a:fld id="{ECFD6A00-8C26-4141-B1E6-F8C7F2FE4CFA}" type="slidenum">
              <a:rPr lang="en-US" smtClean="0"/>
              <a:t>41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a:t>12.0 How To Improve Communication Skills</a:t>
            </a:r>
            <a:endParaRPr lang="en-US" sz="2800" dirty="0"/>
          </a:p>
        </p:txBody>
      </p:sp>
      <p:sp>
        <p:nvSpPr>
          <p:cNvPr id="3" name="Content Placeholder 2"/>
          <p:cNvSpPr>
            <a:spLocks noGrp="1"/>
          </p:cNvSpPr>
          <p:nvPr>
            <p:ph idx="1"/>
          </p:nvPr>
        </p:nvSpPr>
        <p:spPr>
          <a:xfrm>
            <a:off x="457200" y="762000"/>
            <a:ext cx="8229600" cy="5638800"/>
          </a:xfrm>
        </p:spPr>
        <p:txBody>
          <a:bodyPr>
            <a:noAutofit/>
          </a:bodyPr>
          <a:lstStyle/>
          <a:p>
            <a:pPr>
              <a:buFont typeface="Wingdings" panose="05000000000000000000" pitchFamily="2" charset="2"/>
              <a:buChar char="ü"/>
            </a:pPr>
            <a:r>
              <a:rPr lang="en-US" sz="2000" b="1" dirty="0" smtClean="0">
                <a:solidFill>
                  <a:schemeClr val="tx1"/>
                </a:solidFill>
                <a:uFillTx/>
              </a:rPr>
              <a:t>(x) Be Approachable.</a:t>
            </a:r>
          </a:p>
          <a:p>
            <a:pPr>
              <a:buFont typeface="Wingdings" panose="05000000000000000000" pitchFamily="2" charset="2"/>
              <a:buChar char="ü"/>
            </a:pPr>
            <a:r>
              <a:rPr lang="en-US" sz="2000" b="1" dirty="0" smtClean="0">
                <a:solidFill>
                  <a:schemeClr val="tx1"/>
                </a:solidFill>
                <a:uFillTx/>
              </a:rPr>
              <a:t>(xi) Be Patient.</a:t>
            </a:r>
          </a:p>
          <a:p>
            <a:pPr>
              <a:buFont typeface="Wingdings" panose="05000000000000000000" pitchFamily="2" charset="2"/>
              <a:buChar char="ü"/>
            </a:pPr>
            <a:r>
              <a:rPr lang="en-US" sz="2000" b="1" dirty="0" smtClean="0">
                <a:solidFill>
                  <a:schemeClr val="tx1"/>
                </a:solidFill>
                <a:uFillTx/>
              </a:rPr>
              <a:t>(xii) Be Self-Aware.</a:t>
            </a:r>
          </a:p>
          <a:p>
            <a:pPr>
              <a:buFont typeface="Wingdings" panose="05000000000000000000" pitchFamily="2" charset="2"/>
              <a:buChar char="ü"/>
            </a:pPr>
            <a:r>
              <a:rPr lang="en-US" sz="2000" b="1" dirty="0" smtClean="0">
                <a:solidFill>
                  <a:schemeClr val="tx1"/>
                </a:solidFill>
                <a:uFillTx/>
              </a:rPr>
              <a:t>(xiii) Check For Understanding.</a:t>
            </a:r>
          </a:p>
          <a:p>
            <a:pPr>
              <a:buFont typeface="Wingdings" panose="05000000000000000000" pitchFamily="2" charset="2"/>
              <a:buChar char="ü"/>
            </a:pPr>
            <a:r>
              <a:rPr lang="en-US" sz="2000" b="1" dirty="0" smtClean="0">
                <a:solidFill>
                  <a:schemeClr val="tx1"/>
                </a:solidFill>
                <a:uFillTx/>
              </a:rPr>
              <a:t>(xiv) Switch Out The Messenger</a:t>
            </a:r>
          </a:p>
        </p:txBody>
      </p:sp>
      <p:sp>
        <p:nvSpPr>
          <p:cNvPr id="4" name="Footer Placeholder 3"/>
          <p:cNvSpPr>
            <a:spLocks noGrp="1"/>
          </p:cNvSpPr>
          <p:nvPr>
            <p:ph type="ftr" sz="quarter" idx="11"/>
          </p:nvPr>
        </p:nvSpPr>
        <p:spPr>
          <a:xfrm>
            <a:off x="990600" y="6356350"/>
            <a:ext cx="73152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42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7"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dirty="0" smtClean="0"/>
              <a:t>13.0 How To Improve ONLINE  Communication:</a:t>
            </a:r>
            <a:endParaRPr lang="en-US" sz="3200" dirty="0"/>
          </a:p>
        </p:txBody>
      </p:sp>
      <p:sp>
        <p:nvSpPr>
          <p:cNvPr id="3" name="Content Placeholder 2"/>
          <p:cNvSpPr>
            <a:spLocks noGrp="1"/>
          </p:cNvSpPr>
          <p:nvPr>
            <p:ph idx="1"/>
          </p:nvPr>
        </p:nvSpPr>
        <p:spPr>
          <a:xfrm>
            <a:off x="457200" y="838200"/>
            <a:ext cx="8229600" cy="5486400"/>
          </a:xfrm>
        </p:spPr>
        <p:txBody>
          <a:bodyPr>
            <a:normAutofit/>
          </a:bodyPr>
          <a:lstStyle/>
          <a:p>
            <a:pPr>
              <a:buFont typeface="Wingdings" panose="05000000000000000000" pitchFamily="2" charset="2"/>
              <a:buChar char="ü"/>
            </a:pPr>
            <a:r>
              <a:rPr lang="en-US" sz="2000" dirty="0" smtClean="0">
                <a:solidFill>
                  <a:schemeClr val="tx1"/>
                </a:solidFill>
                <a:uFillTx/>
              </a:rPr>
              <a:t>“Stick To A Time Limit.</a:t>
            </a:r>
          </a:p>
          <a:p>
            <a:pPr>
              <a:buFont typeface="Wingdings" panose="05000000000000000000" pitchFamily="2" charset="2"/>
              <a:buChar char="ü"/>
            </a:pPr>
            <a:r>
              <a:rPr lang="en-US" sz="2000" dirty="0" smtClean="0">
                <a:solidFill>
                  <a:schemeClr val="tx1"/>
                </a:solidFill>
                <a:uFillTx/>
              </a:rPr>
              <a:t>Be Mindful Of The Other Person.</a:t>
            </a:r>
          </a:p>
          <a:p>
            <a:pPr>
              <a:buFont typeface="Wingdings" panose="05000000000000000000" pitchFamily="2" charset="2"/>
              <a:buChar char="ü"/>
            </a:pPr>
            <a:r>
              <a:rPr lang="en-US" sz="2000" dirty="0" smtClean="0">
                <a:solidFill>
                  <a:schemeClr val="tx1"/>
                </a:solidFill>
                <a:uFillTx/>
              </a:rPr>
              <a:t>Recap Important Details.</a:t>
            </a:r>
          </a:p>
          <a:p>
            <a:pPr>
              <a:buFont typeface="Wingdings" panose="05000000000000000000" pitchFamily="2" charset="2"/>
              <a:buChar char="ü"/>
            </a:pPr>
            <a:r>
              <a:rPr lang="en-US" sz="2000" dirty="0" smtClean="0">
                <a:solidFill>
                  <a:schemeClr val="tx1"/>
                </a:solidFill>
                <a:uFillTx/>
              </a:rPr>
              <a:t>Don’t Forget To Respond.”</a:t>
            </a:r>
          </a:p>
        </p:txBody>
      </p:sp>
      <p:sp>
        <p:nvSpPr>
          <p:cNvPr id="4" name="Footer Placeholder 3"/>
          <p:cNvSpPr>
            <a:spLocks noGrp="1"/>
          </p:cNvSpPr>
          <p:nvPr>
            <p:ph type="ftr" sz="quarter" idx="11"/>
          </p:nvPr>
        </p:nvSpPr>
        <p:spPr>
          <a:xfrm>
            <a:off x="990600" y="6356350"/>
            <a:ext cx="72390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43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ircle(in)">
                                      <p:cBhvr>
                                        <p:cTn id="16" dur="2000"/>
                                        <p:tgtEl>
                                          <p:spTgt spid="3">
                                            <p:txEl>
                                              <p:pRg st="1" end="1"/>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ircle(in)">
                                      <p:cBhvr>
                                        <p:cTn id="19" dur="2000"/>
                                        <p:tgtEl>
                                          <p:spTgt spid="3">
                                            <p:txEl>
                                              <p:pRg st="2" end="2"/>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Autofit/>
          </a:bodyPr>
          <a:lstStyle/>
          <a:p>
            <a:r>
              <a:rPr lang="en-US" sz="3600" dirty="0" smtClean="0"/>
              <a:t>14.0 How To Be A Better Active Listener:</a:t>
            </a:r>
            <a:endParaRPr lang="en-US" sz="3600" dirty="0"/>
          </a:p>
        </p:txBody>
      </p:sp>
      <p:sp>
        <p:nvSpPr>
          <p:cNvPr id="3" name="Content Placeholder 2"/>
          <p:cNvSpPr>
            <a:spLocks noGrp="1"/>
          </p:cNvSpPr>
          <p:nvPr>
            <p:ph idx="1"/>
          </p:nvPr>
        </p:nvSpPr>
        <p:spPr>
          <a:xfrm>
            <a:off x="457200" y="914400"/>
            <a:ext cx="8229600" cy="5410200"/>
          </a:xfrm>
        </p:spPr>
        <p:txBody>
          <a:bodyPr>
            <a:noAutofit/>
          </a:bodyPr>
          <a:lstStyle/>
          <a:p>
            <a:pPr>
              <a:buFont typeface="Wingdings" panose="05000000000000000000" pitchFamily="2" charset="2"/>
              <a:buChar char="ü"/>
            </a:pPr>
            <a:r>
              <a:rPr lang="en-US" sz="2000" dirty="0" smtClean="0">
                <a:solidFill>
                  <a:schemeClr val="tx1"/>
                </a:solidFill>
                <a:uFillTx/>
              </a:rPr>
              <a:t>“(i) Rethink How To Add Value.</a:t>
            </a:r>
          </a:p>
          <a:p>
            <a:pPr>
              <a:buFont typeface="Wingdings" panose="05000000000000000000" pitchFamily="2" charset="2"/>
              <a:buChar char="ü"/>
            </a:pPr>
            <a:r>
              <a:rPr lang="en-US" sz="2000" dirty="0" smtClean="0">
                <a:solidFill>
                  <a:schemeClr val="tx1"/>
                </a:solidFill>
                <a:uFillTx/>
              </a:rPr>
              <a:t>(ii) Paraphrase Without Judgment.</a:t>
            </a:r>
          </a:p>
          <a:p>
            <a:pPr>
              <a:buFont typeface="Wingdings" panose="05000000000000000000" pitchFamily="2" charset="2"/>
              <a:buChar char="ü"/>
            </a:pPr>
            <a:r>
              <a:rPr lang="en-US" sz="2000" dirty="0" smtClean="0">
                <a:solidFill>
                  <a:schemeClr val="tx1"/>
                </a:solidFill>
                <a:uFillTx/>
              </a:rPr>
              <a:t>(iii) Ask Questions That Help Speakers Think.</a:t>
            </a:r>
          </a:p>
          <a:p>
            <a:pPr>
              <a:buFont typeface="Wingdings" panose="05000000000000000000" pitchFamily="2" charset="2"/>
              <a:buChar char="ü"/>
            </a:pPr>
            <a:r>
              <a:rPr lang="en-US" sz="2000" dirty="0" smtClean="0">
                <a:solidFill>
                  <a:schemeClr val="tx1"/>
                </a:solidFill>
                <a:uFillTx/>
              </a:rPr>
              <a:t>(iv) Interrupt Politely.</a:t>
            </a:r>
          </a:p>
          <a:p>
            <a:pPr>
              <a:buFont typeface="Wingdings" panose="05000000000000000000" pitchFamily="2" charset="2"/>
              <a:buChar char="v"/>
            </a:pPr>
            <a:r>
              <a:rPr lang="en-US" sz="2000" dirty="0" smtClean="0">
                <a:solidFill>
                  <a:schemeClr val="tx1"/>
                </a:solidFill>
                <a:uFillTx/>
              </a:rPr>
              <a:t>Validate the speaker.</a:t>
            </a:r>
          </a:p>
          <a:p>
            <a:pPr>
              <a:buFont typeface="Wingdings" panose="05000000000000000000" pitchFamily="2" charset="2"/>
              <a:buChar char="v"/>
            </a:pPr>
            <a:r>
              <a:rPr lang="en-US" sz="2000" dirty="0" smtClean="0">
                <a:solidFill>
                  <a:schemeClr val="tx1"/>
                </a:solidFill>
                <a:uFillTx/>
              </a:rPr>
              <a:t>Use a warm and polite tone.</a:t>
            </a:r>
          </a:p>
          <a:p>
            <a:pPr>
              <a:buFont typeface="Wingdings" panose="05000000000000000000" pitchFamily="2" charset="2"/>
              <a:buChar char="v"/>
            </a:pPr>
            <a:r>
              <a:rPr lang="en-US" sz="2000" dirty="0" smtClean="0">
                <a:solidFill>
                  <a:schemeClr val="tx1"/>
                </a:solidFill>
                <a:uFillTx/>
              </a:rPr>
              <a:t>Refer to shared interest.”</a:t>
            </a:r>
          </a:p>
        </p:txBody>
      </p:sp>
      <p:sp>
        <p:nvSpPr>
          <p:cNvPr id="4" name="Footer Placeholder 3"/>
          <p:cNvSpPr>
            <a:spLocks noGrp="1"/>
          </p:cNvSpPr>
          <p:nvPr>
            <p:ph type="ftr" sz="quarter" idx="11"/>
          </p:nvPr>
        </p:nvSpPr>
        <p:spPr>
          <a:xfrm>
            <a:off x="1066800" y="6356350"/>
            <a:ext cx="71628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44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7"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anim calcmode="lin" valueType="num">
                                      <p:cBhvr>
                                        <p:cTn id="4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44"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45"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2000"/>
                                        <p:tgtEl>
                                          <p:spTgt spid="3">
                                            <p:txEl>
                                              <p:pRg st="6" end="6"/>
                                            </p:txEl>
                                          </p:spTgt>
                                        </p:tgtEl>
                                      </p:cBhvr>
                                    </p:animEffect>
                                    <p:anim calcmode="lin" valueType="num">
                                      <p:cBhvr>
                                        <p:cTn id="50"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51" dur="2000" fill="hold"/>
                                        <p:tgtEl>
                                          <p:spTgt spid="3">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
            </a:r>
            <a:br>
              <a:rPr lang="en-US" sz="2800" dirty="0" smtClean="0"/>
            </a:br>
            <a:r>
              <a:rPr lang="en-US" sz="3100" dirty="0" smtClean="0"/>
              <a:t>15.0 </a:t>
            </a:r>
            <a:r>
              <a:rPr lang="en-US" sz="3100" b="1" dirty="0" smtClean="0"/>
              <a:t>Tips To Keep Audiences Engaged When You Speak</a:t>
            </a:r>
            <a:br>
              <a:rPr lang="en-US" sz="3100" b="1" dirty="0" smtClean="0"/>
            </a:br>
            <a:endParaRPr lang="en-US" sz="3100" dirty="0"/>
          </a:p>
        </p:txBody>
      </p:sp>
      <p:sp>
        <p:nvSpPr>
          <p:cNvPr id="3" name="Content Placeholder 2"/>
          <p:cNvSpPr>
            <a:spLocks noGrp="1"/>
          </p:cNvSpPr>
          <p:nvPr>
            <p:ph idx="1"/>
          </p:nvPr>
        </p:nvSpPr>
        <p:spPr>
          <a:xfrm>
            <a:off x="457200" y="762000"/>
            <a:ext cx="8382000" cy="5715000"/>
          </a:xfrm>
        </p:spPr>
        <p:txBody>
          <a:bodyPr>
            <a:normAutofit/>
          </a:bodyPr>
          <a:lstStyle/>
          <a:p>
            <a:pPr>
              <a:buFont typeface="Wingdings" panose="05000000000000000000" pitchFamily="2" charset="2"/>
              <a:buChar char="ü"/>
            </a:pPr>
            <a:r>
              <a:rPr lang="en-US" sz="2000" b="1" dirty="0" smtClean="0">
                <a:solidFill>
                  <a:schemeClr val="tx1"/>
                </a:solidFill>
                <a:uFillTx/>
              </a:rPr>
              <a:t>“Be relevant.</a:t>
            </a:r>
            <a:endParaRPr lang="en-US" sz="2000" b="1" dirty="0">
              <a:solidFill>
                <a:schemeClr val="tx1"/>
              </a:solidFill>
              <a:uFillTx/>
            </a:endParaRPr>
          </a:p>
          <a:p>
            <a:pPr>
              <a:buFont typeface="Wingdings" panose="05000000000000000000" pitchFamily="2" charset="2"/>
              <a:buChar char="ü"/>
            </a:pPr>
            <a:r>
              <a:rPr lang="en-US" sz="2000" b="1" dirty="0">
                <a:solidFill>
                  <a:schemeClr val="tx1"/>
                </a:solidFill>
                <a:uFillTx/>
              </a:rPr>
              <a:t>Be </a:t>
            </a:r>
            <a:r>
              <a:rPr lang="en-US" sz="2000" b="1" dirty="0" smtClean="0">
                <a:solidFill>
                  <a:schemeClr val="tx1"/>
                </a:solidFill>
                <a:uFillTx/>
              </a:rPr>
              <a:t>concise.</a:t>
            </a:r>
            <a:endParaRPr lang="en-US" sz="2000" b="1" dirty="0">
              <a:solidFill>
                <a:schemeClr val="tx1"/>
              </a:solidFill>
              <a:uFillTx/>
            </a:endParaRPr>
          </a:p>
          <a:p>
            <a:pPr>
              <a:buFont typeface="Wingdings" panose="05000000000000000000" pitchFamily="2" charset="2"/>
              <a:buChar char="ü"/>
            </a:pPr>
            <a:r>
              <a:rPr lang="en-US" sz="2000" b="1" dirty="0">
                <a:solidFill>
                  <a:schemeClr val="tx1"/>
                </a:solidFill>
                <a:uFillTx/>
              </a:rPr>
              <a:t>Leave spaces for the audience to </a:t>
            </a:r>
            <a:r>
              <a:rPr lang="en-US" sz="2000" b="1" dirty="0" smtClean="0">
                <a:solidFill>
                  <a:schemeClr val="tx1"/>
                </a:solidFill>
                <a:uFillTx/>
              </a:rPr>
              <a:t>fill.</a:t>
            </a:r>
          </a:p>
          <a:p>
            <a:pPr>
              <a:buFont typeface="Wingdings" panose="05000000000000000000" pitchFamily="2" charset="2"/>
              <a:buChar char="ü"/>
            </a:pPr>
            <a:r>
              <a:rPr lang="en-US" sz="2000" b="1" dirty="0">
                <a:solidFill>
                  <a:schemeClr val="tx1"/>
                </a:solidFill>
                <a:uFillTx/>
              </a:rPr>
              <a:t>Treat pushback as openings, not </a:t>
            </a:r>
            <a:r>
              <a:rPr lang="en-US" sz="2000" b="1" dirty="0" smtClean="0">
                <a:solidFill>
                  <a:schemeClr val="tx1"/>
                </a:solidFill>
                <a:uFillTx/>
              </a:rPr>
              <a:t>obstacles.”</a:t>
            </a:r>
            <a:endParaRPr lang="en-US" sz="2000" b="1" dirty="0">
              <a:solidFill>
                <a:schemeClr val="tx1"/>
              </a:solidFill>
              <a:uFillTx/>
            </a:endParaRPr>
          </a:p>
          <a:p>
            <a:pPr>
              <a:buFont typeface="Wingdings" panose="05000000000000000000" pitchFamily="2" charset="2"/>
              <a:buChar char="ü"/>
            </a:pPr>
            <a:endParaRPr lang="en-US" sz="2000" dirty="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990600" y="6356350"/>
            <a:ext cx="72390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45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ircle(in)">
                                      <p:cBhvr>
                                        <p:cTn id="16" dur="2000"/>
                                        <p:tgtEl>
                                          <p:spTgt spid="3">
                                            <p:txEl>
                                              <p:pRg st="1" end="1"/>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ircle(in)">
                                      <p:cBhvr>
                                        <p:cTn id="19" dur="2000"/>
                                        <p:tgtEl>
                                          <p:spTgt spid="3">
                                            <p:txEl>
                                              <p:pRg st="2" end="2"/>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
            </a:r>
            <a:br>
              <a:rPr lang="en-US" sz="2800" dirty="0" smtClean="0"/>
            </a:br>
            <a:r>
              <a:rPr lang="en-US" sz="2800" dirty="0" smtClean="0"/>
              <a:t>15.0 </a:t>
            </a:r>
            <a:r>
              <a:rPr lang="en-US" sz="2800" b="1" dirty="0"/>
              <a:t>Tips To Keep Audiences Engaged When You Speak</a:t>
            </a:r>
            <a:br>
              <a:rPr lang="en-US" sz="2800" b="1" dirty="0"/>
            </a:br>
            <a:endParaRPr lang="en-US" sz="2800" dirty="0"/>
          </a:p>
        </p:txBody>
      </p:sp>
      <p:sp>
        <p:nvSpPr>
          <p:cNvPr id="4" name="Footer Placeholder 3"/>
          <p:cNvSpPr>
            <a:spLocks noGrp="1"/>
          </p:cNvSpPr>
          <p:nvPr>
            <p:ph type="ftr" sz="quarter" idx="11"/>
          </p:nvPr>
        </p:nvSpPr>
        <p:spPr>
          <a:xfrm>
            <a:off x="609600" y="6172200"/>
            <a:ext cx="7620000" cy="549275"/>
          </a:xfrm>
        </p:spPr>
        <p:txBody>
          <a:bodyPr/>
          <a:lstStyle/>
          <a:p>
            <a:r>
              <a:rPr lang="en-US" dirty="0" smtClean="0"/>
              <a:t>"Time Management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46</a:t>
            </a:fld>
            <a:endParaRPr lang="en-US"/>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914400"/>
            <a:ext cx="8382000" cy="5029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dirty="0" smtClean="0"/>
              <a:t/>
            </a:r>
            <a:br>
              <a:rPr lang="en-US" sz="2800" dirty="0" smtClean="0"/>
            </a:br>
            <a:r>
              <a:rPr lang="en-US" sz="2800" dirty="0" smtClean="0"/>
              <a:t>15.0 </a:t>
            </a:r>
            <a:r>
              <a:rPr lang="en-US" sz="2800" b="1" dirty="0"/>
              <a:t>Tips To Keep Audiences Engaged When You Speak</a:t>
            </a:r>
            <a:br>
              <a:rPr lang="en-US" sz="2800" b="1" dirty="0"/>
            </a:br>
            <a:endParaRPr lang="en-US" sz="2800" dirty="0"/>
          </a:p>
        </p:txBody>
      </p:sp>
      <p:sp>
        <p:nvSpPr>
          <p:cNvPr id="3" name="Content Placeholder 2"/>
          <p:cNvSpPr>
            <a:spLocks noGrp="1"/>
          </p:cNvSpPr>
          <p:nvPr>
            <p:ph idx="1"/>
          </p:nvPr>
        </p:nvSpPr>
        <p:spPr>
          <a:xfrm>
            <a:off x="457200" y="762000"/>
            <a:ext cx="8229600" cy="5562600"/>
          </a:xfrm>
        </p:spPr>
        <p:txBody>
          <a:bodyPr>
            <a:normAutofit/>
          </a:bodyPr>
          <a:lstStyle/>
          <a:p>
            <a:pPr>
              <a:buFont typeface="Wingdings" panose="05000000000000000000" pitchFamily="2" charset="2"/>
              <a:buChar char="Ø"/>
            </a:pPr>
            <a:r>
              <a:rPr lang="en-US" sz="2000" dirty="0">
                <a:solidFill>
                  <a:schemeClr val="tx1"/>
                </a:solidFill>
                <a:uFillTx/>
              </a:rPr>
              <a:t>As a leader and manager, you have tremendous power to set the tone for how your team communicates.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While </a:t>
            </a:r>
            <a:r>
              <a:rPr lang="en-US" sz="2000" dirty="0">
                <a:solidFill>
                  <a:schemeClr val="tx1"/>
                </a:solidFill>
                <a:uFillTx/>
              </a:rPr>
              <a:t>it can be easy to fall into bad communication habits, especially when transitioning to an increasingly digital interface, a shift in the way one individual communicates can open the doors for a radical shift throughout an entire workplace. </a:t>
            </a:r>
          </a:p>
          <a:p>
            <a:pPr>
              <a:buFont typeface="Wingdings" panose="05000000000000000000" pitchFamily="2" charset="2"/>
              <a:buChar char="Ø"/>
            </a:pPr>
            <a:r>
              <a:rPr lang="en-US" sz="2000" dirty="0">
                <a:solidFill>
                  <a:schemeClr val="tx1"/>
                </a:solidFill>
                <a:uFillTx/>
              </a:rPr>
              <a:t>Building effective communication skills takes time, but the effects are worth the effort at every level of your organization</a:t>
            </a:r>
            <a:r>
              <a:rPr lang="en-US" sz="2000" dirty="0" smtClean="0">
                <a:solidFill>
                  <a:schemeClr val="tx1"/>
                </a:solidFill>
                <a:uFillTx/>
              </a:rPr>
              <a:t>.”</a:t>
            </a:r>
            <a:endParaRPr lang="en-US" sz="2000" b="1" dirty="0">
              <a:solidFill>
                <a:schemeClr val="tx1"/>
              </a:solidFill>
              <a:uFillTx/>
            </a:endParaRPr>
          </a:p>
          <a:p>
            <a:endParaRPr lang="en-US" sz="2000" b="1" dirty="0">
              <a:solidFill>
                <a:schemeClr val="tx1"/>
              </a:solidFill>
              <a:uFillTx/>
            </a:endParaRPr>
          </a:p>
        </p:txBody>
      </p:sp>
      <p:sp>
        <p:nvSpPr>
          <p:cNvPr id="4" name="Footer Placeholder 3"/>
          <p:cNvSpPr>
            <a:spLocks noGrp="1"/>
          </p:cNvSpPr>
          <p:nvPr>
            <p:ph type="ftr" sz="quarter" idx="11"/>
          </p:nvPr>
        </p:nvSpPr>
        <p:spPr>
          <a:xfrm>
            <a:off x="914400" y="6356350"/>
            <a:ext cx="73152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47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Autofit/>
          </a:bodyPr>
          <a:lstStyle/>
          <a:p>
            <a:r>
              <a:rPr lang="en-US" sz="2800" dirty="0" smtClean="0"/>
              <a:t>16.0 Some Strategies To Improve Collaboration Via Effective Communication &amp; Effective Time Management:</a:t>
            </a:r>
            <a:endParaRPr lang="en-US" sz="2800" dirty="0"/>
          </a:p>
        </p:txBody>
      </p:sp>
      <p:sp>
        <p:nvSpPr>
          <p:cNvPr id="3" name="Content Placeholder 2"/>
          <p:cNvSpPr>
            <a:spLocks noGrp="1"/>
          </p:cNvSpPr>
          <p:nvPr>
            <p:ph idx="1"/>
          </p:nvPr>
        </p:nvSpPr>
        <p:spPr>
          <a:xfrm>
            <a:off x="457200" y="1600200"/>
            <a:ext cx="8229600" cy="4724400"/>
          </a:xfrm>
        </p:spPr>
        <p:txBody>
          <a:bodyPr>
            <a:noAutofit/>
          </a:bodyPr>
          <a:lstStyle/>
          <a:p>
            <a:pPr>
              <a:buFont typeface="Wingdings" panose="05000000000000000000" pitchFamily="2" charset="2"/>
              <a:buChar char="q"/>
            </a:pPr>
            <a:r>
              <a:rPr lang="en-US" sz="2000" b="1" dirty="0">
                <a:solidFill>
                  <a:schemeClr val="tx1"/>
                </a:solidFill>
                <a:uFillTx/>
              </a:rPr>
              <a:t>being clear and concise,</a:t>
            </a:r>
          </a:p>
          <a:p>
            <a:pPr>
              <a:buFont typeface="Wingdings" panose="05000000000000000000" pitchFamily="2" charset="2"/>
              <a:buChar char="q"/>
            </a:pPr>
            <a:r>
              <a:rPr lang="en-US" sz="2000" b="1" dirty="0">
                <a:solidFill>
                  <a:schemeClr val="tx1"/>
                </a:solidFill>
                <a:uFillTx/>
              </a:rPr>
              <a:t> listening actively,</a:t>
            </a:r>
          </a:p>
          <a:p>
            <a:pPr>
              <a:buFont typeface="Wingdings" panose="05000000000000000000" pitchFamily="2" charset="2"/>
              <a:buChar char="q"/>
            </a:pPr>
            <a:r>
              <a:rPr lang="en-US" sz="2000" b="1" dirty="0">
                <a:solidFill>
                  <a:schemeClr val="tx1"/>
                </a:solidFill>
                <a:uFillTx/>
              </a:rPr>
              <a:t> building relationships, </a:t>
            </a:r>
          </a:p>
          <a:p>
            <a:pPr>
              <a:buFont typeface="Wingdings" panose="05000000000000000000" pitchFamily="2" charset="2"/>
              <a:buChar char="q"/>
            </a:pPr>
            <a:r>
              <a:rPr lang="en-US" sz="2000" b="1" dirty="0">
                <a:solidFill>
                  <a:schemeClr val="tx1"/>
                </a:solidFill>
                <a:uFillTx/>
              </a:rPr>
              <a:t>using technology to your advantage, </a:t>
            </a:r>
          </a:p>
          <a:p>
            <a:pPr>
              <a:buFont typeface="Wingdings" panose="05000000000000000000" pitchFamily="2" charset="2"/>
              <a:buChar char="q"/>
            </a:pPr>
            <a:r>
              <a:rPr lang="en-US" sz="2000" b="1" dirty="0">
                <a:solidFill>
                  <a:schemeClr val="tx1"/>
                </a:solidFill>
                <a:uFillTx/>
              </a:rPr>
              <a:t>being t</a:t>
            </a:r>
            <a:r>
              <a:rPr lang="en-US" sz="2000" b="1" dirty="0" smtClean="0">
                <a:solidFill>
                  <a:schemeClr val="tx1"/>
                </a:solidFill>
                <a:uFillTx/>
              </a:rPr>
              <a:t>imely proactive</a:t>
            </a:r>
            <a:r>
              <a:rPr lang="en-US" sz="2000" b="1" dirty="0">
                <a:solidFill>
                  <a:schemeClr val="tx1"/>
                </a:solidFill>
                <a:uFillTx/>
              </a:rPr>
              <a:t>, </a:t>
            </a:r>
          </a:p>
          <a:p>
            <a:pPr>
              <a:buFont typeface="Wingdings" panose="05000000000000000000" pitchFamily="2" charset="2"/>
              <a:buChar char="q"/>
            </a:pPr>
            <a:r>
              <a:rPr lang="en-US" sz="2000" b="1" dirty="0">
                <a:solidFill>
                  <a:schemeClr val="tx1"/>
                </a:solidFill>
                <a:uFillTx/>
              </a:rPr>
              <a:t>being open to feedback, and setting clear goals</a:t>
            </a:r>
            <a:r>
              <a:rPr lang="en-US" sz="2000" dirty="0">
                <a:solidFill>
                  <a:schemeClr val="tx1"/>
                </a:solidFill>
                <a:uFillTx/>
              </a:rPr>
              <a:t>, </a:t>
            </a:r>
          </a:p>
          <a:p>
            <a:pPr>
              <a:buFont typeface="Wingdings" panose="05000000000000000000" pitchFamily="2" charset="2"/>
              <a:buChar char="q"/>
            </a:pPr>
            <a:r>
              <a:rPr lang="en-US" sz="2000" dirty="0" smtClean="0">
                <a:uFillTx/>
                <a:sym typeface="+mn-ea"/>
              </a:rPr>
              <a:t>Timely communication breeds timely mutual understanding. </a:t>
            </a:r>
            <a:endParaRPr lang="en-US" sz="2000" dirty="0" smtClean="0">
              <a:solidFill>
                <a:schemeClr val="tx1"/>
              </a:solidFill>
              <a:uFillTx/>
            </a:endParaRPr>
          </a:p>
          <a:p>
            <a:pPr>
              <a:buFont typeface="Wingdings" panose="05000000000000000000" pitchFamily="2" charset="2"/>
              <a:buChar char="q"/>
            </a:pPr>
            <a:r>
              <a:rPr lang="en-US" sz="2000" dirty="0" smtClean="0">
                <a:uFillTx/>
                <a:sym typeface="+mn-ea"/>
              </a:rPr>
              <a:t>Timely mutual understanding improves collaboration effectively.</a:t>
            </a:r>
            <a:endParaRPr lang="en-US" sz="2000" dirty="0" smtClean="0">
              <a:solidFill>
                <a:schemeClr val="tx1"/>
              </a:solidFill>
              <a:uFillTx/>
            </a:endParaRPr>
          </a:p>
          <a:p>
            <a:pPr>
              <a:buFont typeface="Wingdings" panose="05000000000000000000" pitchFamily="2" charset="2"/>
              <a:buChar char="q"/>
            </a:pPr>
            <a:r>
              <a:rPr lang="en-US" sz="2000" dirty="0" smtClean="0">
                <a:uFillTx/>
                <a:sym typeface="+mn-ea"/>
              </a:rPr>
              <a:t>Effective collaboration leveraging effective communication and effective time management, promote sustainability of productivity and team working. </a:t>
            </a:r>
            <a:endParaRPr lang="en-US" sz="2000" dirty="0">
              <a:solidFill>
                <a:schemeClr val="tx1"/>
              </a:solidFill>
              <a:uFillTx/>
            </a:endParaRPr>
          </a:p>
        </p:txBody>
      </p:sp>
      <p:sp>
        <p:nvSpPr>
          <p:cNvPr id="4" name="Footer Placeholder 3"/>
          <p:cNvSpPr>
            <a:spLocks noGrp="1"/>
          </p:cNvSpPr>
          <p:nvPr>
            <p:ph type="ftr" sz="quarter" idx="11"/>
          </p:nvPr>
        </p:nvSpPr>
        <p:spPr>
          <a:xfrm>
            <a:off x="838200" y="6356350"/>
            <a:ext cx="74676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48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nodeType="clickEffect">
                                  <p:stCondLst>
                                    <p:cond delay="0"/>
                                  </p:stCondLst>
                                  <p:childTnLst>
                                    <p:set>
                                      <p:cBhvr>
                                        <p:cTn id="114" dur="1" fill="hold">
                                          <p:stCondLst>
                                            <p:cond delay="0"/>
                                          </p:stCondLst>
                                        </p:cTn>
                                        <p:tgtEl>
                                          <p:spTgt spid="3">
                                            <p:txEl>
                                              <p:pRg st="6" end="6"/>
                                            </p:txEl>
                                          </p:spTgt>
                                        </p:tgtEl>
                                        <p:attrNameLst>
                                          <p:attrName>style.visibility</p:attrName>
                                        </p:attrNameLst>
                                      </p:cBhvr>
                                      <p:to>
                                        <p:strVal val="visible"/>
                                      </p:to>
                                    </p:set>
                                    <p:animEffect transition="in" filter="wipe(down)">
                                      <p:cBhvr>
                                        <p:cTn id="115" dur="580">
                                          <p:stCondLst>
                                            <p:cond delay="0"/>
                                          </p:stCondLst>
                                        </p:cTn>
                                        <p:tgtEl>
                                          <p:spTgt spid="3">
                                            <p:txEl>
                                              <p:pRg st="6" end="6"/>
                                            </p:txEl>
                                          </p:spTgt>
                                        </p:tgtEl>
                                      </p:cBhvr>
                                    </p:animEffect>
                                    <p:anim calcmode="lin" valueType="num">
                                      <p:cBhvr>
                                        <p:cTn id="11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6" end="6"/>
                                            </p:txEl>
                                          </p:spTgt>
                                        </p:tgtEl>
                                      </p:cBhvr>
                                      <p:to x="100000" y="60000"/>
                                    </p:animScale>
                                    <p:animScale>
                                      <p:cBhvr>
                                        <p:cTn id="122" dur="166" decel="50000">
                                          <p:stCondLst>
                                            <p:cond delay="676"/>
                                          </p:stCondLst>
                                        </p:cTn>
                                        <p:tgtEl>
                                          <p:spTgt spid="3">
                                            <p:txEl>
                                              <p:pRg st="6" end="6"/>
                                            </p:txEl>
                                          </p:spTgt>
                                        </p:tgtEl>
                                      </p:cBhvr>
                                      <p:to x="100000" y="100000"/>
                                    </p:animScale>
                                    <p:animScale>
                                      <p:cBhvr>
                                        <p:cTn id="123" dur="26">
                                          <p:stCondLst>
                                            <p:cond delay="1312"/>
                                          </p:stCondLst>
                                        </p:cTn>
                                        <p:tgtEl>
                                          <p:spTgt spid="3">
                                            <p:txEl>
                                              <p:pRg st="6" end="6"/>
                                            </p:txEl>
                                          </p:spTgt>
                                        </p:tgtEl>
                                      </p:cBhvr>
                                      <p:to x="100000" y="80000"/>
                                    </p:animScale>
                                    <p:animScale>
                                      <p:cBhvr>
                                        <p:cTn id="124" dur="166" decel="50000">
                                          <p:stCondLst>
                                            <p:cond delay="1338"/>
                                          </p:stCondLst>
                                        </p:cTn>
                                        <p:tgtEl>
                                          <p:spTgt spid="3">
                                            <p:txEl>
                                              <p:pRg st="6" end="6"/>
                                            </p:txEl>
                                          </p:spTgt>
                                        </p:tgtEl>
                                      </p:cBhvr>
                                      <p:to x="100000" y="100000"/>
                                    </p:animScale>
                                    <p:animScale>
                                      <p:cBhvr>
                                        <p:cTn id="125" dur="26">
                                          <p:stCondLst>
                                            <p:cond delay="1642"/>
                                          </p:stCondLst>
                                        </p:cTn>
                                        <p:tgtEl>
                                          <p:spTgt spid="3">
                                            <p:txEl>
                                              <p:pRg st="6" end="6"/>
                                            </p:txEl>
                                          </p:spTgt>
                                        </p:tgtEl>
                                      </p:cBhvr>
                                      <p:to x="100000" y="90000"/>
                                    </p:animScale>
                                    <p:animScale>
                                      <p:cBhvr>
                                        <p:cTn id="126" dur="166" decel="50000">
                                          <p:stCondLst>
                                            <p:cond delay="1668"/>
                                          </p:stCondLst>
                                        </p:cTn>
                                        <p:tgtEl>
                                          <p:spTgt spid="3">
                                            <p:txEl>
                                              <p:pRg st="6" end="6"/>
                                            </p:txEl>
                                          </p:spTgt>
                                        </p:tgtEl>
                                      </p:cBhvr>
                                      <p:to x="100000" y="100000"/>
                                    </p:animScale>
                                    <p:animScale>
                                      <p:cBhvr>
                                        <p:cTn id="127" dur="26">
                                          <p:stCondLst>
                                            <p:cond delay="1808"/>
                                          </p:stCondLst>
                                        </p:cTn>
                                        <p:tgtEl>
                                          <p:spTgt spid="3">
                                            <p:txEl>
                                              <p:pRg st="6" end="6"/>
                                            </p:txEl>
                                          </p:spTgt>
                                        </p:tgtEl>
                                      </p:cBhvr>
                                      <p:to x="100000" y="95000"/>
                                    </p:animScale>
                                    <p:animScale>
                                      <p:cBhvr>
                                        <p:cTn id="128" dur="166" decel="50000">
                                          <p:stCondLst>
                                            <p:cond delay="1834"/>
                                          </p:stCondLst>
                                        </p:cTn>
                                        <p:tgtEl>
                                          <p:spTgt spid="3">
                                            <p:txEl>
                                              <p:pRg st="6" end="6"/>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nodeType="clickEffect">
                                  <p:stCondLst>
                                    <p:cond delay="0"/>
                                  </p:stCondLst>
                                  <p:childTnLst>
                                    <p:set>
                                      <p:cBhvr>
                                        <p:cTn id="132" dur="1" fill="hold">
                                          <p:stCondLst>
                                            <p:cond delay="0"/>
                                          </p:stCondLst>
                                        </p:cTn>
                                        <p:tgtEl>
                                          <p:spTgt spid="3">
                                            <p:txEl>
                                              <p:pRg st="7" end="7"/>
                                            </p:txEl>
                                          </p:spTgt>
                                        </p:tgtEl>
                                        <p:attrNameLst>
                                          <p:attrName>style.visibility</p:attrName>
                                        </p:attrNameLst>
                                      </p:cBhvr>
                                      <p:to>
                                        <p:strVal val="visible"/>
                                      </p:to>
                                    </p:set>
                                    <p:animEffect transition="in" filter="wipe(down)">
                                      <p:cBhvr>
                                        <p:cTn id="133" dur="580">
                                          <p:stCondLst>
                                            <p:cond delay="0"/>
                                          </p:stCondLst>
                                        </p:cTn>
                                        <p:tgtEl>
                                          <p:spTgt spid="3">
                                            <p:txEl>
                                              <p:pRg st="7" end="7"/>
                                            </p:txEl>
                                          </p:spTgt>
                                        </p:tgtEl>
                                      </p:cBhvr>
                                    </p:animEffect>
                                    <p:anim calcmode="lin" valueType="num">
                                      <p:cBhvr>
                                        <p:cTn id="13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3">
                                            <p:txEl>
                                              <p:pRg st="7" end="7"/>
                                            </p:txEl>
                                          </p:spTgt>
                                        </p:tgtEl>
                                      </p:cBhvr>
                                      <p:to x="100000" y="60000"/>
                                    </p:animScale>
                                    <p:animScale>
                                      <p:cBhvr>
                                        <p:cTn id="140" dur="166" decel="50000">
                                          <p:stCondLst>
                                            <p:cond delay="676"/>
                                          </p:stCondLst>
                                        </p:cTn>
                                        <p:tgtEl>
                                          <p:spTgt spid="3">
                                            <p:txEl>
                                              <p:pRg st="7" end="7"/>
                                            </p:txEl>
                                          </p:spTgt>
                                        </p:tgtEl>
                                      </p:cBhvr>
                                      <p:to x="100000" y="100000"/>
                                    </p:animScale>
                                    <p:animScale>
                                      <p:cBhvr>
                                        <p:cTn id="141" dur="26">
                                          <p:stCondLst>
                                            <p:cond delay="1312"/>
                                          </p:stCondLst>
                                        </p:cTn>
                                        <p:tgtEl>
                                          <p:spTgt spid="3">
                                            <p:txEl>
                                              <p:pRg st="7" end="7"/>
                                            </p:txEl>
                                          </p:spTgt>
                                        </p:tgtEl>
                                      </p:cBhvr>
                                      <p:to x="100000" y="80000"/>
                                    </p:animScale>
                                    <p:animScale>
                                      <p:cBhvr>
                                        <p:cTn id="142" dur="166" decel="50000">
                                          <p:stCondLst>
                                            <p:cond delay="1338"/>
                                          </p:stCondLst>
                                        </p:cTn>
                                        <p:tgtEl>
                                          <p:spTgt spid="3">
                                            <p:txEl>
                                              <p:pRg st="7" end="7"/>
                                            </p:txEl>
                                          </p:spTgt>
                                        </p:tgtEl>
                                      </p:cBhvr>
                                      <p:to x="100000" y="100000"/>
                                    </p:animScale>
                                    <p:animScale>
                                      <p:cBhvr>
                                        <p:cTn id="143" dur="26">
                                          <p:stCondLst>
                                            <p:cond delay="1642"/>
                                          </p:stCondLst>
                                        </p:cTn>
                                        <p:tgtEl>
                                          <p:spTgt spid="3">
                                            <p:txEl>
                                              <p:pRg st="7" end="7"/>
                                            </p:txEl>
                                          </p:spTgt>
                                        </p:tgtEl>
                                      </p:cBhvr>
                                      <p:to x="100000" y="90000"/>
                                    </p:animScale>
                                    <p:animScale>
                                      <p:cBhvr>
                                        <p:cTn id="144" dur="166" decel="50000">
                                          <p:stCondLst>
                                            <p:cond delay="1668"/>
                                          </p:stCondLst>
                                        </p:cTn>
                                        <p:tgtEl>
                                          <p:spTgt spid="3">
                                            <p:txEl>
                                              <p:pRg st="7" end="7"/>
                                            </p:txEl>
                                          </p:spTgt>
                                        </p:tgtEl>
                                      </p:cBhvr>
                                      <p:to x="100000" y="100000"/>
                                    </p:animScale>
                                    <p:animScale>
                                      <p:cBhvr>
                                        <p:cTn id="145" dur="26">
                                          <p:stCondLst>
                                            <p:cond delay="1808"/>
                                          </p:stCondLst>
                                        </p:cTn>
                                        <p:tgtEl>
                                          <p:spTgt spid="3">
                                            <p:txEl>
                                              <p:pRg st="7" end="7"/>
                                            </p:txEl>
                                          </p:spTgt>
                                        </p:tgtEl>
                                      </p:cBhvr>
                                      <p:to x="100000" y="95000"/>
                                    </p:animScale>
                                    <p:animScale>
                                      <p:cBhvr>
                                        <p:cTn id="146" dur="166" decel="50000">
                                          <p:stCondLst>
                                            <p:cond delay="1834"/>
                                          </p:stCondLst>
                                        </p:cTn>
                                        <p:tgtEl>
                                          <p:spTgt spid="3">
                                            <p:txEl>
                                              <p:pRg st="7" end="7"/>
                                            </p:txEl>
                                          </p:spTgt>
                                        </p:tgtEl>
                                      </p:cBhvr>
                                      <p:to x="100000" y="100000"/>
                                    </p:animScale>
                                  </p:childTnLst>
                                </p:cTn>
                              </p:par>
                            </p:childTnLst>
                          </p:cTn>
                        </p:par>
                      </p:childTnLst>
                    </p:cTn>
                  </p:par>
                  <p:par>
                    <p:cTn id="147" fill="hold">
                      <p:stCondLst>
                        <p:cond delay="indefinite"/>
                      </p:stCondLst>
                      <p:childTnLst>
                        <p:par>
                          <p:cTn id="148" fill="hold">
                            <p:stCondLst>
                              <p:cond delay="0"/>
                            </p:stCondLst>
                            <p:childTnLst>
                              <p:par>
                                <p:cTn id="149" presetID="26" presetClass="entr" presetSubtype="0" fill="hold" nodeType="clickEffect">
                                  <p:stCondLst>
                                    <p:cond delay="0"/>
                                  </p:stCondLst>
                                  <p:childTnLst>
                                    <p:set>
                                      <p:cBhvr>
                                        <p:cTn id="150" dur="1" fill="hold">
                                          <p:stCondLst>
                                            <p:cond delay="0"/>
                                          </p:stCondLst>
                                        </p:cTn>
                                        <p:tgtEl>
                                          <p:spTgt spid="3">
                                            <p:txEl>
                                              <p:pRg st="8" end="8"/>
                                            </p:txEl>
                                          </p:spTgt>
                                        </p:tgtEl>
                                        <p:attrNameLst>
                                          <p:attrName>style.visibility</p:attrName>
                                        </p:attrNameLst>
                                      </p:cBhvr>
                                      <p:to>
                                        <p:strVal val="visible"/>
                                      </p:to>
                                    </p:set>
                                    <p:animEffect transition="in" filter="wipe(down)">
                                      <p:cBhvr>
                                        <p:cTn id="151" dur="580">
                                          <p:stCondLst>
                                            <p:cond delay="0"/>
                                          </p:stCondLst>
                                        </p:cTn>
                                        <p:tgtEl>
                                          <p:spTgt spid="3">
                                            <p:txEl>
                                              <p:pRg st="8" end="8"/>
                                            </p:txEl>
                                          </p:spTgt>
                                        </p:tgtEl>
                                      </p:cBhvr>
                                    </p:animEffect>
                                    <p:anim calcmode="lin" valueType="num">
                                      <p:cBhvr>
                                        <p:cTn id="152"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157" dur="26">
                                          <p:stCondLst>
                                            <p:cond delay="650"/>
                                          </p:stCondLst>
                                        </p:cTn>
                                        <p:tgtEl>
                                          <p:spTgt spid="3">
                                            <p:txEl>
                                              <p:pRg st="8" end="8"/>
                                            </p:txEl>
                                          </p:spTgt>
                                        </p:tgtEl>
                                      </p:cBhvr>
                                      <p:to x="100000" y="60000"/>
                                    </p:animScale>
                                    <p:animScale>
                                      <p:cBhvr>
                                        <p:cTn id="158" dur="166" decel="50000">
                                          <p:stCondLst>
                                            <p:cond delay="676"/>
                                          </p:stCondLst>
                                        </p:cTn>
                                        <p:tgtEl>
                                          <p:spTgt spid="3">
                                            <p:txEl>
                                              <p:pRg st="8" end="8"/>
                                            </p:txEl>
                                          </p:spTgt>
                                        </p:tgtEl>
                                      </p:cBhvr>
                                      <p:to x="100000" y="100000"/>
                                    </p:animScale>
                                    <p:animScale>
                                      <p:cBhvr>
                                        <p:cTn id="159" dur="26">
                                          <p:stCondLst>
                                            <p:cond delay="1312"/>
                                          </p:stCondLst>
                                        </p:cTn>
                                        <p:tgtEl>
                                          <p:spTgt spid="3">
                                            <p:txEl>
                                              <p:pRg st="8" end="8"/>
                                            </p:txEl>
                                          </p:spTgt>
                                        </p:tgtEl>
                                      </p:cBhvr>
                                      <p:to x="100000" y="80000"/>
                                    </p:animScale>
                                    <p:animScale>
                                      <p:cBhvr>
                                        <p:cTn id="160" dur="166" decel="50000">
                                          <p:stCondLst>
                                            <p:cond delay="1338"/>
                                          </p:stCondLst>
                                        </p:cTn>
                                        <p:tgtEl>
                                          <p:spTgt spid="3">
                                            <p:txEl>
                                              <p:pRg st="8" end="8"/>
                                            </p:txEl>
                                          </p:spTgt>
                                        </p:tgtEl>
                                      </p:cBhvr>
                                      <p:to x="100000" y="100000"/>
                                    </p:animScale>
                                    <p:animScale>
                                      <p:cBhvr>
                                        <p:cTn id="161" dur="26">
                                          <p:stCondLst>
                                            <p:cond delay="1642"/>
                                          </p:stCondLst>
                                        </p:cTn>
                                        <p:tgtEl>
                                          <p:spTgt spid="3">
                                            <p:txEl>
                                              <p:pRg st="8" end="8"/>
                                            </p:txEl>
                                          </p:spTgt>
                                        </p:tgtEl>
                                      </p:cBhvr>
                                      <p:to x="100000" y="90000"/>
                                    </p:animScale>
                                    <p:animScale>
                                      <p:cBhvr>
                                        <p:cTn id="162" dur="166" decel="50000">
                                          <p:stCondLst>
                                            <p:cond delay="1668"/>
                                          </p:stCondLst>
                                        </p:cTn>
                                        <p:tgtEl>
                                          <p:spTgt spid="3">
                                            <p:txEl>
                                              <p:pRg st="8" end="8"/>
                                            </p:txEl>
                                          </p:spTgt>
                                        </p:tgtEl>
                                      </p:cBhvr>
                                      <p:to x="100000" y="100000"/>
                                    </p:animScale>
                                    <p:animScale>
                                      <p:cBhvr>
                                        <p:cTn id="163" dur="26">
                                          <p:stCondLst>
                                            <p:cond delay="1808"/>
                                          </p:stCondLst>
                                        </p:cTn>
                                        <p:tgtEl>
                                          <p:spTgt spid="3">
                                            <p:txEl>
                                              <p:pRg st="8" end="8"/>
                                            </p:txEl>
                                          </p:spTgt>
                                        </p:tgtEl>
                                      </p:cBhvr>
                                      <p:to x="100000" y="95000"/>
                                    </p:animScale>
                                    <p:animScale>
                                      <p:cBhvr>
                                        <p:cTn id="164" dur="166" decel="50000">
                                          <p:stCondLst>
                                            <p:cond delay="1834"/>
                                          </p:stCondLst>
                                        </p:cTn>
                                        <p:tgtEl>
                                          <p:spTgt spid="3">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3600" dirty="0" smtClean="0"/>
              <a:t>17.0 Mini Case Study-Phi’s Story</a:t>
            </a:r>
            <a:endParaRPr lang="en-US" sz="3600" dirty="0"/>
          </a:p>
        </p:txBody>
      </p:sp>
      <p:sp>
        <p:nvSpPr>
          <p:cNvPr id="3" name="Content Placeholder 2"/>
          <p:cNvSpPr>
            <a:spLocks noGrp="1"/>
          </p:cNvSpPr>
          <p:nvPr>
            <p:ph idx="1"/>
          </p:nvPr>
        </p:nvSpPr>
        <p:spPr>
          <a:xfrm>
            <a:off x="457200" y="838200"/>
            <a:ext cx="8229600" cy="5486400"/>
          </a:xfrm>
        </p:spPr>
        <p:txBody>
          <a:bodyPr>
            <a:normAutofit fontScale="90000" lnSpcReduction="20000"/>
          </a:bodyPr>
          <a:lstStyle/>
          <a:p>
            <a:pPr>
              <a:buFont typeface="Wingdings" panose="05000000000000000000" pitchFamily="2" charset="2"/>
              <a:buChar char="Ø"/>
            </a:pPr>
            <a:r>
              <a:rPr lang="en-US" sz="2000" b="1" dirty="0">
                <a:solidFill>
                  <a:schemeClr val="tx1"/>
                </a:solidFill>
                <a:uFillTx/>
              </a:rPr>
              <a:t>Time Management - Phil's Story</a:t>
            </a:r>
          </a:p>
          <a:p>
            <a:pPr>
              <a:buFont typeface="Wingdings" panose="05000000000000000000" pitchFamily="2" charset="2"/>
              <a:buChar char="v"/>
            </a:pPr>
            <a:r>
              <a:rPr lang="en-US" sz="2000" b="1" dirty="0">
                <a:solidFill>
                  <a:schemeClr val="tx1"/>
                </a:solidFill>
                <a:uFillTx/>
              </a:rPr>
              <a:t>Case Study - Before</a:t>
            </a:r>
            <a:endParaRPr lang="en-US" sz="2000" dirty="0">
              <a:solidFill>
                <a:schemeClr val="tx1"/>
              </a:solidFill>
              <a:uFillTx/>
            </a:endParaRPr>
          </a:p>
          <a:p>
            <a:pPr>
              <a:buFont typeface="Wingdings" panose="05000000000000000000" pitchFamily="2" charset="2"/>
              <a:buChar char="Ø"/>
            </a:pPr>
            <a:r>
              <a:rPr lang="en-US" sz="2000" dirty="0" smtClean="0">
                <a:solidFill>
                  <a:schemeClr val="tx1"/>
                </a:solidFill>
                <a:uFillTx/>
              </a:rPr>
              <a:t>“Phil was </a:t>
            </a:r>
            <a:r>
              <a:rPr lang="en-US" sz="2000" dirty="0">
                <a:solidFill>
                  <a:schemeClr val="tx1"/>
                </a:solidFill>
                <a:uFillTx/>
              </a:rPr>
              <a:t>finding that there </a:t>
            </a:r>
            <a:r>
              <a:rPr lang="en-US" sz="2000" dirty="0" smtClean="0">
                <a:solidFill>
                  <a:schemeClr val="tx1"/>
                </a:solidFill>
                <a:uFillTx/>
              </a:rPr>
              <a:t>were </a:t>
            </a:r>
            <a:r>
              <a:rPr lang="en-US" sz="2000" dirty="0">
                <a:solidFill>
                  <a:schemeClr val="tx1"/>
                </a:solidFill>
                <a:uFillTx/>
              </a:rPr>
              <a:t>less and less hours in the day, the workload </a:t>
            </a:r>
            <a:r>
              <a:rPr lang="en-US" sz="2000" dirty="0" smtClean="0">
                <a:solidFill>
                  <a:schemeClr val="tx1"/>
                </a:solidFill>
                <a:uFillTx/>
              </a:rPr>
              <a:t>was </a:t>
            </a:r>
            <a:r>
              <a:rPr lang="en-US" sz="2000" dirty="0">
                <a:solidFill>
                  <a:schemeClr val="tx1"/>
                </a:solidFill>
                <a:uFillTx/>
              </a:rPr>
              <a:t>the same but he </a:t>
            </a:r>
            <a:r>
              <a:rPr lang="en-US" sz="2000" dirty="0" smtClean="0">
                <a:solidFill>
                  <a:schemeClr val="tx1"/>
                </a:solidFill>
                <a:uFillTx/>
              </a:rPr>
              <a:t>felt </a:t>
            </a:r>
            <a:r>
              <a:rPr lang="en-US" sz="2000" dirty="0">
                <a:solidFill>
                  <a:schemeClr val="tx1"/>
                </a:solidFill>
                <a:uFillTx/>
              </a:rPr>
              <a:t>more rushed than ever</a:t>
            </a:r>
            <a:r>
              <a:rPr lang="en-US" sz="2000" dirty="0" smtClean="0">
                <a:solidFill>
                  <a:schemeClr val="tx1"/>
                </a:solidFill>
                <a:uFillTx/>
              </a:rPr>
              <a:t>.</a:t>
            </a:r>
          </a:p>
          <a:p>
            <a:pPr>
              <a:buFont typeface="Wingdings" panose="05000000000000000000" pitchFamily="2" charset="2"/>
              <a:buChar char="Ø"/>
            </a:pPr>
            <a:r>
              <a:rPr lang="en-US" sz="2000" dirty="0" smtClean="0">
                <a:solidFill>
                  <a:schemeClr val="tx1"/>
                </a:solidFill>
                <a:uFillTx/>
              </a:rPr>
              <a:t> </a:t>
            </a:r>
            <a:r>
              <a:rPr lang="en-US" sz="2000" dirty="0">
                <a:solidFill>
                  <a:schemeClr val="tx1"/>
                </a:solidFill>
                <a:uFillTx/>
              </a:rPr>
              <a:t>He </a:t>
            </a:r>
            <a:r>
              <a:rPr lang="en-US" sz="2000" dirty="0" smtClean="0">
                <a:solidFill>
                  <a:schemeClr val="tx1"/>
                </a:solidFill>
                <a:uFillTx/>
              </a:rPr>
              <a:t>found </a:t>
            </a:r>
            <a:r>
              <a:rPr lang="en-US" sz="2000" dirty="0">
                <a:solidFill>
                  <a:schemeClr val="tx1"/>
                </a:solidFill>
                <a:uFillTx/>
              </a:rPr>
              <a:t>himself eating his lunch at his workstation, and </a:t>
            </a:r>
            <a:r>
              <a:rPr lang="en-US" sz="2000" dirty="0" smtClean="0">
                <a:solidFill>
                  <a:schemeClr val="tx1"/>
                </a:solidFill>
                <a:uFillTx/>
              </a:rPr>
              <a:t>felt </a:t>
            </a:r>
            <a:r>
              <a:rPr lang="en-US" sz="2000" dirty="0">
                <a:solidFill>
                  <a:schemeClr val="tx1"/>
                </a:solidFill>
                <a:uFillTx/>
              </a:rPr>
              <a:t>demotivated during the last two hours of his shift.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He worked </a:t>
            </a:r>
            <a:r>
              <a:rPr lang="en-US" sz="2000" dirty="0">
                <a:solidFill>
                  <a:schemeClr val="tx1"/>
                </a:solidFill>
                <a:uFillTx/>
              </a:rPr>
              <a:t>in a busy office environment with lots of noise and distractions, this he </a:t>
            </a:r>
            <a:r>
              <a:rPr lang="en-US" sz="2000" dirty="0" smtClean="0">
                <a:solidFill>
                  <a:schemeClr val="tx1"/>
                </a:solidFill>
                <a:uFillTx/>
              </a:rPr>
              <a:t>felt </a:t>
            </a:r>
            <a:r>
              <a:rPr lang="en-US" sz="2000" dirty="0">
                <a:solidFill>
                  <a:schemeClr val="tx1"/>
                </a:solidFill>
                <a:uFillTx/>
              </a:rPr>
              <a:t>has some detrimental impact on his </a:t>
            </a:r>
            <a:r>
              <a:rPr lang="en-US" sz="2000" dirty="0" smtClean="0">
                <a:solidFill>
                  <a:schemeClr val="tx1"/>
                </a:solidFill>
                <a:uFillTx/>
              </a:rPr>
              <a:t>workload.</a:t>
            </a:r>
          </a:p>
          <a:p>
            <a:pPr>
              <a:buFont typeface="Wingdings" panose="05000000000000000000" pitchFamily="2" charset="2"/>
              <a:buChar char="Ø"/>
            </a:pPr>
            <a:r>
              <a:rPr lang="en-US" sz="2000" dirty="0">
                <a:uFillTx/>
                <a:sym typeface="+mn-ea"/>
              </a:rPr>
              <a:t>Furthermore, one of his colleagues </a:t>
            </a:r>
            <a:r>
              <a:rPr lang="en-US" sz="2000" dirty="0" smtClean="0">
                <a:uFillTx/>
                <a:sym typeface="+mn-ea"/>
              </a:rPr>
              <a:t>used to ask </a:t>
            </a:r>
            <a:r>
              <a:rPr lang="en-US" sz="2000" dirty="0">
                <a:uFillTx/>
                <a:sym typeface="+mn-ea"/>
              </a:rPr>
              <a:t>him for help on a regular basis and this </a:t>
            </a:r>
            <a:r>
              <a:rPr lang="en-US" sz="2000" dirty="0" smtClean="0">
                <a:uFillTx/>
                <a:sym typeface="+mn-ea"/>
              </a:rPr>
              <a:t>has </a:t>
            </a:r>
            <a:r>
              <a:rPr lang="en-US" sz="2000" dirty="0">
                <a:uFillTx/>
                <a:sym typeface="+mn-ea"/>
              </a:rPr>
              <a:t>also </a:t>
            </a:r>
            <a:r>
              <a:rPr lang="en-US" sz="2000" dirty="0" smtClean="0">
                <a:uFillTx/>
                <a:sym typeface="+mn-ea"/>
              </a:rPr>
              <a:t>been eaten </a:t>
            </a:r>
            <a:r>
              <a:rPr lang="en-US" sz="2000" dirty="0">
                <a:uFillTx/>
                <a:sym typeface="+mn-ea"/>
              </a:rPr>
              <a:t>up his time, but he </a:t>
            </a:r>
            <a:r>
              <a:rPr lang="en-US" sz="2000" dirty="0" smtClean="0">
                <a:uFillTx/>
                <a:sym typeface="+mn-ea"/>
              </a:rPr>
              <a:t>didn't </a:t>
            </a:r>
            <a:r>
              <a:rPr lang="en-US" sz="2000" dirty="0">
                <a:uFillTx/>
                <a:sym typeface="+mn-ea"/>
              </a:rPr>
              <a:t>want to come across as ignorant </a:t>
            </a:r>
            <a:r>
              <a:rPr lang="en-US" sz="2000" dirty="0" smtClean="0">
                <a:uFillTx/>
                <a:sym typeface="+mn-ea"/>
              </a:rPr>
              <a:t>or selfish, </a:t>
            </a:r>
            <a:r>
              <a:rPr lang="en-US" sz="2000" dirty="0">
                <a:uFillTx/>
                <a:sym typeface="+mn-ea"/>
              </a:rPr>
              <a:t>so </a:t>
            </a:r>
            <a:r>
              <a:rPr lang="en-US" sz="2000" dirty="0" smtClean="0">
                <a:uFillTx/>
                <a:sym typeface="+mn-ea"/>
              </a:rPr>
              <a:t>he was  </a:t>
            </a:r>
            <a:r>
              <a:rPr lang="en-US" sz="2000" dirty="0">
                <a:uFillTx/>
                <a:sym typeface="+mn-ea"/>
              </a:rPr>
              <a:t>always ready to help. </a:t>
            </a:r>
            <a:endParaRPr lang="en-US" sz="2000" dirty="0">
              <a:solidFill>
                <a:schemeClr val="tx1"/>
              </a:solidFill>
              <a:uFillTx/>
            </a:endParaRPr>
          </a:p>
          <a:p>
            <a:pPr>
              <a:buFont typeface="Wingdings" panose="05000000000000000000" pitchFamily="2" charset="2"/>
              <a:buChar char="Ø"/>
            </a:pPr>
            <a:r>
              <a:rPr lang="en-US" sz="2000" dirty="0">
                <a:uFillTx/>
                <a:sym typeface="+mn-ea"/>
              </a:rPr>
              <a:t>He </a:t>
            </a:r>
            <a:r>
              <a:rPr lang="en-US" sz="2000" dirty="0" smtClean="0">
                <a:uFillTx/>
                <a:sym typeface="+mn-ea"/>
              </a:rPr>
              <a:t>worried </a:t>
            </a:r>
            <a:r>
              <a:rPr lang="en-US" sz="2000" dirty="0">
                <a:uFillTx/>
                <a:sym typeface="+mn-ea"/>
              </a:rPr>
              <a:t>that his inability to complete all his goals will start impacting on the business and his next review, this has caused his stress levels to increase, and he has started  struggling to sleep at night.</a:t>
            </a:r>
            <a:endParaRPr lang="en-US" sz="2000" dirty="0">
              <a:solidFill>
                <a:schemeClr val="tx1"/>
              </a:solidFill>
              <a:uFillTx/>
            </a:endParaRPr>
          </a:p>
          <a:p>
            <a:pPr>
              <a:buFont typeface="Wingdings" panose="05000000000000000000" pitchFamily="2" charset="2"/>
              <a:buChar char="Ø"/>
            </a:pPr>
            <a:endParaRPr lang="en-US" sz="2000" dirty="0">
              <a:solidFill>
                <a:schemeClr val="tx1"/>
              </a:solidFill>
              <a:uFillTx/>
            </a:endParaRPr>
          </a:p>
          <a:p>
            <a:pPr>
              <a:buFont typeface="Wingdings" panose="05000000000000000000" pitchFamily="2" charset="2"/>
              <a:buChar char="Ø"/>
            </a:pPr>
            <a:endParaRPr lang="en-US" sz="2000" dirty="0" smtClean="0">
              <a:solidFill>
                <a:schemeClr val="tx1"/>
              </a:solidFill>
              <a:uFillTx/>
            </a:endParaRPr>
          </a:p>
          <a:p>
            <a:pPr marL="0" indent="0">
              <a:buNone/>
            </a:pPr>
            <a:r>
              <a:rPr lang="en-US" sz="4600" dirty="0"/>
              <a:t/>
            </a:r>
            <a:br>
              <a:rPr lang="en-US" sz="4600" dirty="0"/>
            </a:br>
            <a:endParaRPr lang="en-US" sz="4600" dirty="0"/>
          </a:p>
        </p:txBody>
      </p:sp>
      <p:sp>
        <p:nvSpPr>
          <p:cNvPr id="4" name="Footer Placeholder 3"/>
          <p:cNvSpPr>
            <a:spLocks noGrp="1"/>
          </p:cNvSpPr>
          <p:nvPr>
            <p:ph type="ftr" sz="quarter" idx="11"/>
          </p:nvPr>
        </p:nvSpPr>
        <p:spPr>
          <a:xfrm>
            <a:off x="838200" y="6356350"/>
            <a:ext cx="73914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49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7"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anim calcmode="lin" valueType="num">
                                      <p:cBhvr>
                                        <p:cTn id="4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44"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45"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2000"/>
                                        <p:tgtEl>
                                          <p:spTgt spid="3">
                                            <p:txEl>
                                              <p:pRg st="6" end="6"/>
                                            </p:txEl>
                                          </p:spTgt>
                                        </p:tgtEl>
                                      </p:cBhvr>
                                    </p:animEffect>
                                    <p:anim calcmode="lin" valueType="num">
                                      <p:cBhvr>
                                        <p:cTn id="50"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51" dur="2000" fill="hold"/>
                                        <p:tgtEl>
                                          <p:spTgt spid="3">
                                            <p:txEl>
                                              <p:pRg st="6" end="6"/>
                                            </p:txEl>
                                          </p:spTgt>
                                        </p:tgtEl>
                                        <p:attrNameLst>
                                          <p:attrName>ppt_h</p:attrName>
                                        </p:attrNameLst>
                                      </p:cBhvr>
                                      <p:tavLst>
                                        <p:tav tm="0">
                                          <p:val>
                                            <p:strVal val="#ppt_h"/>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45" presetClass="entr" presetSubtype="0" fill="hold"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2000"/>
                                        <p:tgtEl>
                                          <p:spTgt spid="3">
                                            <p:txEl>
                                              <p:pRg st="9" end="9"/>
                                            </p:txEl>
                                          </p:spTgt>
                                        </p:tgtEl>
                                      </p:cBhvr>
                                    </p:animEffect>
                                    <p:anim calcmode="lin" valueType="num">
                                      <p:cBhvr>
                                        <p:cTn id="57" dur="2000" fill="hold"/>
                                        <p:tgtEl>
                                          <p:spTgt spid="3">
                                            <p:txEl>
                                              <p:pRg st="9" end="9"/>
                                            </p:txEl>
                                          </p:spTgt>
                                        </p:tgtEl>
                                        <p:attrNameLst>
                                          <p:attrName>ppt_w</p:attrName>
                                        </p:attrNameLst>
                                      </p:cBhvr>
                                      <p:tavLst>
                                        <p:tav tm="0" fmla="#ppt_w*sin(2.5*pi*$)">
                                          <p:val>
                                            <p:fltVal val="0"/>
                                          </p:val>
                                        </p:tav>
                                        <p:tav tm="100000">
                                          <p:val>
                                            <p:fltVal val="1"/>
                                          </p:val>
                                        </p:tav>
                                      </p:tavLst>
                                    </p:anim>
                                    <p:anim calcmode="lin" valueType="num">
                                      <p:cBhvr>
                                        <p:cTn id="58" dur="2000" fill="hold"/>
                                        <p:tgtEl>
                                          <p:spTgt spid="3">
                                            <p:txEl>
                                              <p:pRg st="9" end="9"/>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a:t>17.0 Mini Case Study-Phi’s Story</a:t>
            </a:r>
          </a:p>
        </p:txBody>
      </p:sp>
      <p:sp>
        <p:nvSpPr>
          <p:cNvPr id="4" name="Content Placeholder 3"/>
          <p:cNvSpPr>
            <a:spLocks noGrp="1"/>
          </p:cNvSpPr>
          <p:nvPr>
            <p:ph idx="1"/>
          </p:nvPr>
        </p:nvSpPr>
        <p:spPr>
          <a:xfrm>
            <a:off x="457200" y="838200"/>
            <a:ext cx="8229600" cy="5410200"/>
          </a:xfrm>
        </p:spPr>
        <p:txBody>
          <a:bodyPr>
            <a:noAutofit/>
          </a:bodyPr>
          <a:lstStyle/>
          <a:p>
            <a:pPr>
              <a:buFont typeface="Wingdings" panose="05000000000000000000" pitchFamily="2" charset="2"/>
              <a:buChar char="Ø"/>
            </a:pPr>
            <a:r>
              <a:rPr lang="en-US" sz="2000" dirty="0">
                <a:solidFill>
                  <a:schemeClr val="tx1"/>
                </a:solidFill>
                <a:uFillTx/>
              </a:rPr>
              <a:t>After attending </a:t>
            </a:r>
            <a:r>
              <a:rPr lang="en-US" sz="2000" dirty="0" smtClean="0">
                <a:solidFill>
                  <a:schemeClr val="tx1"/>
                </a:solidFill>
                <a:uFillTx/>
              </a:rPr>
              <a:t>a </a:t>
            </a:r>
            <a:r>
              <a:rPr lang="en-US" sz="2000" dirty="0">
                <a:solidFill>
                  <a:schemeClr val="tx1"/>
                </a:solidFill>
                <a:uFillTx/>
                <a:hlinkClick r:id="rId2"/>
              </a:rPr>
              <a:t>Time Management</a:t>
            </a:r>
            <a:r>
              <a:rPr lang="en-US" sz="2000" dirty="0">
                <a:solidFill>
                  <a:schemeClr val="tx1"/>
                </a:solidFill>
                <a:uFillTx/>
              </a:rPr>
              <a:t> training, Phil soon </a:t>
            </a:r>
            <a:r>
              <a:rPr lang="en-US" sz="2000" dirty="0" smtClean="0">
                <a:solidFill>
                  <a:schemeClr val="tx1"/>
                </a:solidFill>
                <a:uFillTx/>
              </a:rPr>
              <a:t>realized </a:t>
            </a:r>
            <a:r>
              <a:rPr lang="en-US" sz="2000" dirty="0">
                <a:solidFill>
                  <a:schemeClr val="tx1"/>
                </a:solidFill>
                <a:uFillTx/>
              </a:rPr>
              <a:t>he only needed to make small alterations to meet his daily goals.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Working </a:t>
            </a:r>
            <a:r>
              <a:rPr lang="en-US" sz="2000" dirty="0">
                <a:solidFill>
                  <a:schemeClr val="tx1"/>
                </a:solidFill>
                <a:uFillTx/>
              </a:rPr>
              <a:t>harder didn't necessary mean getting more done...he needed to work smarter.</a:t>
            </a:r>
          </a:p>
          <a:p>
            <a:pPr marL="0" indent="0">
              <a:buNone/>
            </a:pPr>
            <a:r>
              <a:rPr lang="en-US" sz="2000" b="1" dirty="0" smtClean="0">
                <a:solidFill>
                  <a:schemeClr val="tx1"/>
                </a:solidFill>
                <a:uFillTx/>
              </a:rPr>
              <a:t>Case </a:t>
            </a:r>
            <a:r>
              <a:rPr lang="en-US" sz="2000" b="1" dirty="0">
                <a:solidFill>
                  <a:schemeClr val="tx1"/>
                </a:solidFill>
                <a:uFillTx/>
              </a:rPr>
              <a:t>Study - After</a:t>
            </a:r>
            <a:endParaRPr lang="en-US" sz="2000" dirty="0">
              <a:solidFill>
                <a:schemeClr val="tx1"/>
              </a:solidFill>
              <a:uFillTx/>
            </a:endParaRPr>
          </a:p>
          <a:p>
            <a:pPr>
              <a:buFont typeface="Wingdings" panose="05000000000000000000" pitchFamily="2" charset="2"/>
              <a:buChar char="Ø"/>
            </a:pPr>
            <a:r>
              <a:rPr lang="en-US" sz="2000" dirty="0">
                <a:solidFill>
                  <a:schemeClr val="tx1"/>
                </a:solidFill>
                <a:uFillTx/>
              </a:rPr>
              <a:t>Phil used the time matrix system to </a:t>
            </a:r>
            <a:r>
              <a:rPr lang="en-US" sz="2000" dirty="0" smtClean="0">
                <a:solidFill>
                  <a:schemeClr val="tx1"/>
                </a:solidFill>
                <a:uFillTx/>
              </a:rPr>
              <a:t>prioritize </a:t>
            </a:r>
            <a:r>
              <a:rPr lang="en-US" sz="2000" dirty="0">
                <a:solidFill>
                  <a:schemeClr val="tx1"/>
                </a:solidFill>
                <a:uFillTx/>
              </a:rPr>
              <a:t>his tasks, he broke them down into smaller more manageable tasks. </a:t>
            </a:r>
          </a:p>
          <a:p>
            <a:pPr>
              <a:buFont typeface="Wingdings" panose="05000000000000000000" pitchFamily="2" charset="2"/>
              <a:buChar char="Ø"/>
            </a:pPr>
            <a:r>
              <a:rPr lang="en-US" sz="2000" dirty="0">
                <a:uFillTx/>
                <a:sym typeface="+mn-ea"/>
              </a:rPr>
              <a:t>Previously he had been prioritizing the smaller less important tasks...because he felt they were easier. </a:t>
            </a:r>
            <a:endParaRPr lang="en-US" sz="2000" dirty="0">
              <a:solidFill>
                <a:schemeClr val="tx1"/>
              </a:solidFill>
              <a:uFillTx/>
            </a:endParaRPr>
          </a:p>
          <a:p>
            <a:pPr>
              <a:buFont typeface="Wingdings" panose="05000000000000000000" pitchFamily="2" charset="2"/>
              <a:buChar char="Ø"/>
            </a:pPr>
            <a:r>
              <a:rPr lang="en-US" sz="2000" dirty="0">
                <a:uFillTx/>
                <a:sym typeface="+mn-ea"/>
              </a:rPr>
              <a:t>Once he completed a task, he marked it off from his list and then went onto the next one. </a:t>
            </a:r>
            <a:endParaRPr lang="en-US" sz="2000" dirty="0">
              <a:solidFill>
                <a:schemeClr val="tx1"/>
              </a:solidFill>
              <a:uFillTx/>
            </a:endParaRPr>
          </a:p>
          <a:p>
            <a:pPr>
              <a:buFont typeface="Wingdings" panose="05000000000000000000" pitchFamily="2" charset="2"/>
              <a:buChar char="Ø"/>
            </a:pPr>
            <a:r>
              <a:rPr lang="en-US" sz="2000" dirty="0">
                <a:uFillTx/>
                <a:sym typeface="+mn-ea"/>
              </a:rPr>
              <a:t>He got his more difficult tasks done earlier in the day, so that the afternoon was filled with the easier less important duties.</a:t>
            </a:r>
            <a:endParaRPr lang="en-US" sz="2000" dirty="0">
              <a:solidFill>
                <a:schemeClr val="tx1"/>
              </a:solidFill>
              <a:uFillTx/>
            </a:endParaRPr>
          </a:p>
          <a:p>
            <a:pPr>
              <a:buFont typeface="Wingdings" panose="05000000000000000000" pitchFamily="2" charset="2"/>
              <a:buChar char="Ø"/>
            </a:pPr>
            <a:endParaRPr lang="en-US" sz="2000" dirty="0">
              <a:solidFill>
                <a:schemeClr val="tx1"/>
              </a:solidFill>
              <a:uFillTx/>
            </a:endParaRPr>
          </a:p>
          <a:p>
            <a:pPr marL="0" indent="0">
              <a:buNone/>
            </a:pPr>
            <a:r>
              <a:rPr lang="en-US" sz="2400" dirty="0"/>
              <a:t/>
            </a:r>
            <a:br>
              <a:rPr lang="en-US" sz="2400" dirty="0"/>
            </a:br>
            <a:endParaRPr lang="en-US" sz="2400" dirty="0"/>
          </a:p>
        </p:txBody>
      </p:sp>
      <p:sp>
        <p:nvSpPr>
          <p:cNvPr id="5" name="Footer Placeholder 4"/>
          <p:cNvSpPr>
            <a:spLocks noGrp="1"/>
          </p:cNvSpPr>
          <p:nvPr>
            <p:ph type="ftr" sz="quarter" idx="11"/>
          </p:nvPr>
        </p:nvSpPr>
        <p:spPr>
          <a:xfrm>
            <a:off x="914400" y="6356350"/>
            <a:ext cx="7315200" cy="365125"/>
          </a:xfrm>
        </p:spPr>
        <p:txBody>
          <a:bodyPr/>
          <a:lstStyle/>
          <a:p>
            <a:r>
              <a:rPr lang="en-US" smtClean="0"/>
              <a:t>"Time Managemen &amp; Effective Communication" By ICLED Business School, For Students Of Unilag Career Development Center</a:t>
            </a:r>
            <a:endParaRPr lang="en-US" dirty="0"/>
          </a:p>
        </p:txBody>
      </p:sp>
      <p:sp>
        <p:nvSpPr>
          <p:cNvPr id="6" name="Slide Number Placeholder 5"/>
          <p:cNvSpPr>
            <a:spLocks noGrp="1"/>
          </p:cNvSpPr>
          <p:nvPr>
            <p:ph type="sldNum" sz="quarter" idx="12"/>
          </p:nvPr>
        </p:nvSpPr>
        <p:spPr/>
        <p:txBody>
          <a:bodyPr/>
          <a:lstStyle/>
          <a:p>
            <a:fld id="{ECFD6A00-8C26-4141-B1E6-F8C7F2FE4CFA}" type="slidenum">
              <a:rPr lang="en-US" smtClean="0"/>
              <a:t>50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circle(in)">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circle(in)">
                                      <p:cBhvr>
                                        <p:cTn id="27" dur="20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circle(in)">
                                      <p:cBhvr>
                                        <p:cTn id="32" dur="20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circle(in)">
                                      <p:cBhvr>
                                        <p:cTn id="37" dur="20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circle(in)">
                                      <p:cBhvr>
                                        <p:cTn id="42" dur="2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t>17.0 Mini Case Study-Phi’s Story</a:t>
            </a:r>
          </a:p>
        </p:txBody>
      </p:sp>
      <p:sp>
        <p:nvSpPr>
          <p:cNvPr id="3" name="Content Placeholder 2"/>
          <p:cNvSpPr>
            <a:spLocks noGrp="1"/>
          </p:cNvSpPr>
          <p:nvPr>
            <p:ph idx="1"/>
          </p:nvPr>
        </p:nvSpPr>
        <p:spPr>
          <a:xfrm>
            <a:off x="457200" y="838200"/>
            <a:ext cx="8229600" cy="5410200"/>
          </a:xfrm>
        </p:spPr>
        <p:txBody>
          <a:bodyPr>
            <a:normAutofit/>
          </a:bodyPr>
          <a:lstStyle/>
          <a:p>
            <a:pPr>
              <a:buFont typeface="Wingdings" panose="05000000000000000000" pitchFamily="2" charset="2"/>
              <a:buChar char="Ø"/>
            </a:pPr>
            <a:r>
              <a:rPr lang="en-US" sz="2000" dirty="0">
                <a:solidFill>
                  <a:schemeClr val="tx1"/>
                </a:solidFill>
                <a:uFillTx/>
              </a:rPr>
              <a:t>Phil also implemented a range of small tips, </a:t>
            </a:r>
            <a:r>
              <a:rPr lang="en-US" sz="2000" dirty="0" smtClean="0">
                <a:solidFill>
                  <a:schemeClr val="tx1"/>
                </a:solidFill>
                <a:uFillTx/>
              </a:rPr>
              <a:t>that </a:t>
            </a:r>
            <a:r>
              <a:rPr lang="en-US" sz="2000" dirty="0">
                <a:solidFill>
                  <a:schemeClr val="tx1"/>
                </a:solidFill>
                <a:uFillTx/>
              </a:rPr>
              <a:t>included creating short-cuts on his desktop and checking h</a:t>
            </a:r>
            <a:r>
              <a:rPr lang="en-US" sz="2000" dirty="0" smtClean="0">
                <a:solidFill>
                  <a:schemeClr val="tx1"/>
                </a:solidFill>
                <a:uFillTx/>
              </a:rPr>
              <a:t>is </a:t>
            </a:r>
            <a:r>
              <a:rPr lang="en-US" sz="2000" dirty="0">
                <a:solidFill>
                  <a:schemeClr val="tx1"/>
                </a:solidFill>
                <a:uFillTx/>
              </a:rPr>
              <a:t>email at certain </a:t>
            </a:r>
            <a:r>
              <a:rPr lang="en-US" sz="2000" dirty="0" smtClean="0">
                <a:solidFill>
                  <a:schemeClr val="tx1"/>
                </a:solidFill>
                <a:uFillTx/>
              </a:rPr>
              <a:t>intervals, </a:t>
            </a:r>
            <a:r>
              <a:rPr lang="en-US" sz="2000" dirty="0">
                <a:solidFill>
                  <a:schemeClr val="tx1"/>
                </a:solidFill>
                <a:uFillTx/>
              </a:rPr>
              <a:t>to reduce distractions</a:t>
            </a:r>
            <a:r>
              <a:rPr lang="en-US" sz="2000" dirty="0" smtClean="0">
                <a:solidFill>
                  <a:schemeClr val="tx1"/>
                </a:solidFill>
                <a:uFillTx/>
              </a:rPr>
              <a:t>.</a:t>
            </a:r>
          </a:p>
          <a:p>
            <a:pPr>
              <a:buFont typeface="Wingdings" panose="05000000000000000000" pitchFamily="2" charset="2"/>
              <a:buChar char="Ø"/>
            </a:pPr>
            <a:r>
              <a:rPr lang="en-US" sz="2000" dirty="0" smtClean="0">
                <a:solidFill>
                  <a:schemeClr val="tx1"/>
                </a:solidFill>
                <a:uFillTx/>
              </a:rPr>
              <a:t> </a:t>
            </a:r>
            <a:r>
              <a:rPr lang="en-US" sz="2000" dirty="0">
                <a:solidFill>
                  <a:schemeClr val="tx1"/>
                </a:solidFill>
                <a:uFillTx/>
              </a:rPr>
              <a:t>Phil also started to go on his lunch breaks, it maintained his motivation throughout the afternoon.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Whilst socializing at</a:t>
            </a:r>
            <a:r>
              <a:rPr lang="en-US" sz="2000" dirty="0">
                <a:solidFill>
                  <a:schemeClr val="tx1"/>
                </a:solidFill>
                <a:uFillTx/>
              </a:rPr>
              <a:t> work is great for </a:t>
            </a:r>
            <a:r>
              <a:rPr lang="en-US" sz="2000" dirty="0" smtClean="0">
                <a:solidFill>
                  <a:schemeClr val="tx1"/>
                </a:solidFill>
                <a:uFillTx/>
              </a:rPr>
              <a:t>morale, </a:t>
            </a:r>
            <a:r>
              <a:rPr lang="en-US" sz="2000" dirty="0">
                <a:solidFill>
                  <a:schemeClr val="tx1"/>
                </a:solidFill>
                <a:uFillTx/>
              </a:rPr>
              <a:t>and has motivational </a:t>
            </a:r>
            <a:r>
              <a:rPr lang="en-US" sz="2000" dirty="0" smtClean="0">
                <a:solidFill>
                  <a:schemeClr val="tx1"/>
                </a:solidFill>
                <a:uFillTx/>
              </a:rPr>
              <a:t>benefits, </a:t>
            </a:r>
            <a:r>
              <a:rPr lang="en-US" sz="2000" dirty="0">
                <a:solidFill>
                  <a:schemeClr val="tx1"/>
                </a:solidFill>
                <a:uFillTx/>
              </a:rPr>
              <a:t>it needed to be done at certain </a:t>
            </a:r>
            <a:r>
              <a:rPr lang="en-US" sz="2000" dirty="0" smtClean="0">
                <a:solidFill>
                  <a:schemeClr val="tx1"/>
                </a:solidFill>
                <a:uFillTx/>
              </a:rPr>
              <a:t>intervals, </a:t>
            </a:r>
            <a:r>
              <a:rPr lang="en-US" sz="2000" dirty="0">
                <a:solidFill>
                  <a:schemeClr val="tx1"/>
                </a:solidFill>
                <a:uFillTx/>
              </a:rPr>
              <a:t>otherwise it can be very distracting. </a:t>
            </a:r>
          </a:p>
          <a:p>
            <a:pPr>
              <a:buFont typeface="Wingdings" panose="05000000000000000000" pitchFamily="2" charset="2"/>
              <a:buChar char="Ø"/>
            </a:pPr>
            <a:r>
              <a:rPr lang="en-US" sz="2000" dirty="0">
                <a:uFillTx/>
                <a:sym typeface="+mn-ea"/>
              </a:rPr>
              <a:t>His biggest problem was helping others with their own workload, this had been the biggest drain on his time. </a:t>
            </a:r>
            <a:endParaRPr lang="en-US" sz="2000" dirty="0" smtClean="0">
              <a:solidFill>
                <a:schemeClr val="tx1"/>
              </a:solidFill>
              <a:uFillTx/>
            </a:endParaRPr>
          </a:p>
          <a:p>
            <a:pPr>
              <a:buFont typeface="Wingdings" panose="05000000000000000000" pitchFamily="2" charset="2"/>
              <a:buChar char="Ø"/>
            </a:pPr>
            <a:r>
              <a:rPr lang="en-US" sz="2000" dirty="0" smtClean="0">
                <a:uFillTx/>
                <a:sym typeface="+mn-ea"/>
              </a:rPr>
              <a:t>He </a:t>
            </a:r>
            <a:r>
              <a:rPr lang="en-US" sz="2000" dirty="0">
                <a:uFillTx/>
                <a:sym typeface="+mn-ea"/>
              </a:rPr>
              <a:t>learnt techniques on how to say 'no', he could still help </a:t>
            </a:r>
            <a:r>
              <a:rPr lang="en-US" sz="2000" dirty="0" smtClean="0">
                <a:uFillTx/>
                <a:sym typeface="+mn-ea"/>
              </a:rPr>
              <a:t>people, </a:t>
            </a:r>
            <a:r>
              <a:rPr lang="en-US" sz="2000" dirty="0">
                <a:uFillTx/>
                <a:sym typeface="+mn-ea"/>
              </a:rPr>
              <a:t>but it was his decision and only when he knew he could spare the time. </a:t>
            </a:r>
            <a:endParaRPr lang="en-US" sz="2000" dirty="0" smtClean="0">
              <a:solidFill>
                <a:schemeClr val="tx1"/>
              </a:solidFill>
              <a:uFillTx/>
            </a:endParaRPr>
          </a:p>
          <a:p>
            <a:pPr>
              <a:buFont typeface="Wingdings" panose="05000000000000000000" pitchFamily="2" charset="2"/>
              <a:buChar char="Ø"/>
            </a:pPr>
            <a:r>
              <a:rPr lang="en-US" sz="2000" dirty="0" smtClean="0">
                <a:uFillTx/>
                <a:sym typeface="+mn-ea"/>
              </a:rPr>
              <a:t>He </a:t>
            </a:r>
            <a:r>
              <a:rPr lang="en-US" sz="2000" dirty="0">
                <a:uFillTx/>
                <a:sym typeface="+mn-ea"/>
              </a:rPr>
              <a:t>was able to achieve his tasks and his stress levels decreased</a:t>
            </a:r>
            <a:endParaRPr lang="en-US" sz="2000" dirty="0">
              <a:solidFill>
                <a:schemeClr val="tx1"/>
              </a:solidFill>
              <a:uFillTx/>
            </a:endParaRPr>
          </a:p>
        </p:txBody>
      </p:sp>
      <p:sp>
        <p:nvSpPr>
          <p:cNvPr id="4" name="Footer Placeholder 3"/>
          <p:cNvSpPr>
            <a:spLocks noGrp="1"/>
          </p:cNvSpPr>
          <p:nvPr>
            <p:ph type="ftr" sz="quarter" idx="11"/>
          </p:nvPr>
        </p:nvSpPr>
        <p:spPr>
          <a:xfrm>
            <a:off x="1219200" y="6356350"/>
            <a:ext cx="69342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51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7"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anim calcmode="lin" valueType="num">
                                      <p:cBhvr>
                                        <p:cTn id="4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44"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3200" dirty="0"/>
              <a:t>17.0 Mini Case Study-Phi’s Story</a:t>
            </a:r>
          </a:p>
        </p:txBody>
      </p:sp>
      <p:sp>
        <p:nvSpPr>
          <p:cNvPr id="3" name="Content Placeholder 2"/>
          <p:cNvSpPr>
            <a:spLocks noGrp="1"/>
          </p:cNvSpPr>
          <p:nvPr>
            <p:ph idx="1"/>
          </p:nvPr>
        </p:nvSpPr>
        <p:spPr>
          <a:xfrm>
            <a:off x="457200" y="838200"/>
            <a:ext cx="8229600" cy="5562600"/>
          </a:xfrm>
        </p:spPr>
        <p:txBody>
          <a:bodyPr>
            <a:normAutofit/>
          </a:bodyPr>
          <a:lstStyle/>
          <a:p>
            <a:pPr>
              <a:buFont typeface="Wingdings" panose="05000000000000000000" pitchFamily="2" charset="2"/>
              <a:buChar char="q"/>
            </a:pPr>
            <a:r>
              <a:rPr lang="en-US" b="1" dirty="0" smtClean="0"/>
              <a:t> </a:t>
            </a:r>
            <a:r>
              <a:rPr lang="en-US" sz="2000" b="1" dirty="0" smtClean="0">
                <a:solidFill>
                  <a:schemeClr val="tx1"/>
                </a:solidFill>
                <a:uFillTx/>
              </a:rPr>
              <a:t>Benefits</a:t>
            </a:r>
            <a:endParaRPr lang="en-US" sz="2000" dirty="0">
              <a:solidFill>
                <a:schemeClr val="tx1"/>
              </a:solidFill>
              <a:uFillTx/>
            </a:endParaRPr>
          </a:p>
          <a:p>
            <a:pPr>
              <a:buFont typeface="Wingdings" panose="05000000000000000000" pitchFamily="2" charset="2"/>
              <a:buChar char="Ø"/>
            </a:pPr>
            <a:r>
              <a:rPr lang="en-US" sz="2000" dirty="0">
                <a:solidFill>
                  <a:schemeClr val="tx1"/>
                </a:solidFill>
                <a:uFillTx/>
              </a:rPr>
              <a:t>Phil was able to improve his work </a:t>
            </a:r>
            <a:r>
              <a:rPr lang="en-US" sz="2000" dirty="0" smtClean="0">
                <a:solidFill>
                  <a:schemeClr val="tx1"/>
                </a:solidFill>
                <a:uFillTx/>
              </a:rPr>
              <a:t>performance, </a:t>
            </a:r>
            <a:r>
              <a:rPr lang="en-US" sz="2000" dirty="0">
                <a:solidFill>
                  <a:schemeClr val="tx1"/>
                </a:solidFill>
                <a:uFillTx/>
              </a:rPr>
              <a:t>by becoming more efficient, and the </a:t>
            </a:r>
            <a:r>
              <a:rPr lang="en-US" sz="2000" dirty="0" smtClean="0">
                <a:solidFill>
                  <a:schemeClr val="tx1"/>
                </a:solidFill>
                <a:uFillTx/>
              </a:rPr>
              <a:t>organization </a:t>
            </a:r>
            <a:r>
              <a:rPr lang="en-US" sz="2000" dirty="0">
                <a:solidFill>
                  <a:schemeClr val="tx1"/>
                </a:solidFill>
                <a:uFillTx/>
              </a:rPr>
              <a:t>got one of their best performing staff members back to his best.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Personally, </a:t>
            </a:r>
            <a:r>
              <a:rPr lang="en-US" sz="2000" dirty="0">
                <a:solidFill>
                  <a:schemeClr val="tx1"/>
                </a:solidFill>
                <a:uFillTx/>
              </a:rPr>
              <a:t>Phil was able to reduce his stress levels and reduce his internal anxiety.</a:t>
            </a:r>
          </a:p>
          <a:p>
            <a:pPr>
              <a:buFont typeface="Wingdings" panose="05000000000000000000" pitchFamily="2" charset="2"/>
              <a:buChar char="Ø"/>
            </a:pPr>
            <a:r>
              <a:rPr lang="en-US" sz="2000" b="1" dirty="0" smtClean="0">
                <a:solidFill>
                  <a:schemeClr val="tx1"/>
                </a:solidFill>
                <a:uFillTx/>
              </a:rPr>
              <a:t>Discussion Questions:</a:t>
            </a:r>
          </a:p>
          <a:p>
            <a:pPr>
              <a:buFont typeface="Wingdings" panose="05000000000000000000" pitchFamily="2" charset="2"/>
              <a:buChar char="v"/>
            </a:pPr>
            <a:r>
              <a:rPr lang="en-US" sz="2000" dirty="0" smtClean="0">
                <a:solidFill>
                  <a:schemeClr val="tx1"/>
                </a:solidFill>
                <a:uFillTx/>
              </a:rPr>
              <a:t>(i) Identify the causes of the reduced efficiency and personal effectiveness of Phil at work at some point; and how he was able to resolve himself back into peak performance productivity, using better time management techniques. </a:t>
            </a:r>
          </a:p>
        </p:txBody>
      </p:sp>
      <p:sp>
        <p:nvSpPr>
          <p:cNvPr id="4" name="Footer Placeholder 3"/>
          <p:cNvSpPr>
            <a:spLocks noGrp="1"/>
          </p:cNvSpPr>
          <p:nvPr>
            <p:ph type="ftr" sz="quarter" idx="11"/>
          </p:nvPr>
        </p:nvSpPr>
        <p:spPr>
          <a:xfrm>
            <a:off x="838200" y="6356350"/>
            <a:ext cx="73152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52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1)">
                                      <p:cBhvr>
                                        <p:cTn id="13" dur="2000"/>
                                        <p:tgtEl>
                                          <p:spTgt spid="3">
                                            <p:txEl>
                                              <p:pRg st="0" end="0"/>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heel(1)">
                                      <p:cBhvr>
                                        <p:cTn id="16" dur="2000"/>
                                        <p:tgtEl>
                                          <p:spTgt spid="3">
                                            <p:txEl>
                                              <p:pRg st="1" end="1"/>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heel(1)">
                                      <p:cBhvr>
                                        <p:cTn id="19" dur="2000"/>
                                        <p:tgtEl>
                                          <p:spTgt spid="3">
                                            <p:txEl>
                                              <p:pRg st="2" end="2"/>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heel(1)">
                                      <p:cBhvr>
                                        <p:cTn id="25"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a:t>17.0 Mini Case Study-Phi’s Story</a:t>
            </a:r>
          </a:p>
        </p:txBody>
      </p:sp>
      <p:sp>
        <p:nvSpPr>
          <p:cNvPr id="3" name="Content Placeholder 2"/>
          <p:cNvSpPr>
            <a:spLocks noGrp="1"/>
          </p:cNvSpPr>
          <p:nvPr>
            <p:ph idx="1"/>
          </p:nvPr>
        </p:nvSpPr>
        <p:spPr>
          <a:xfrm>
            <a:off x="457200" y="762000"/>
            <a:ext cx="8229600" cy="5486400"/>
          </a:xfrm>
        </p:spPr>
        <p:txBody>
          <a:bodyPr>
            <a:normAutofit/>
          </a:bodyPr>
          <a:lstStyle/>
          <a:p>
            <a:pPr>
              <a:buFont typeface="Wingdings" panose="05000000000000000000" pitchFamily="2" charset="2"/>
              <a:buChar char="v"/>
            </a:pPr>
            <a:r>
              <a:rPr lang="en-US" sz="2000" dirty="0" smtClean="0">
                <a:solidFill>
                  <a:schemeClr val="tx1"/>
                </a:solidFill>
                <a:uFillTx/>
              </a:rPr>
              <a:t>(ii) At what point and under what conditions, did helping others by Phil to do there works, become a major hindrance to his personal productivity, and a  major cause of his avoidable personal stress?</a:t>
            </a:r>
          </a:p>
          <a:p>
            <a:pPr>
              <a:buFont typeface="Wingdings" panose="05000000000000000000" pitchFamily="2" charset="2"/>
              <a:buChar char="v"/>
            </a:pPr>
            <a:r>
              <a:rPr lang="en-US" sz="2000" dirty="0" smtClean="0">
                <a:solidFill>
                  <a:schemeClr val="tx1"/>
                </a:solidFill>
                <a:uFillTx/>
              </a:rPr>
              <a:t>(iii) When is it right and how rightly should one say no, to colleagues demands and requests on one; without violating team work culture and team working ethics?.</a:t>
            </a:r>
          </a:p>
          <a:p>
            <a:pPr>
              <a:buFont typeface="Wingdings" panose="05000000000000000000" pitchFamily="2" charset="2"/>
              <a:buChar char="v"/>
            </a:pPr>
            <a:r>
              <a:rPr lang="en-US" sz="2000" dirty="0" smtClean="0">
                <a:solidFill>
                  <a:schemeClr val="tx1"/>
                </a:solidFill>
                <a:uFillTx/>
              </a:rPr>
              <a:t>(iv) Identify how Phil could have used effective communication, effective time management  and effective collaboration strategies, to avoid going through what he went through in the first instance?</a:t>
            </a:r>
          </a:p>
          <a:p>
            <a:pPr>
              <a:buFont typeface="Wingdings" panose="05000000000000000000" pitchFamily="2" charset="2"/>
              <a:buChar char="v"/>
            </a:pPr>
            <a:r>
              <a:rPr lang="en-US" sz="2000" dirty="0" smtClean="0">
                <a:solidFill>
                  <a:schemeClr val="tx1"/>
                </a:solidFill>
                <a:uFillTx/>
              </a:rPr>
              <a:t>(v) When does team working become a liability on some team members and an asset for others?</a:t>
            </a:r>
          </a:p>
        </p:txBody>
      </p:sp>
      <p:sp>
        <p:nvSpPr>
          <p:cNvPr id="4" name="Footer Placeholder 3"/>
          <p:cNvSpPr>
            <a:spLocks noGrp="1"/>
          </p:cNvSpPr>
          <p:nvPr>
            <p:ph type="ftr" sz="quarter" idx="11"/>
          </p:nvPr>
        </p:nvSpPr>
        <p:spPr>
          <a:xfrm>
            <a:off x="914400" y="6172200"/>
            <a:ext cx="7391400" cy="54927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53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dirty="0" smtClean="0"/>
              <a:t>18.0 Summary &amp; Conclusion</a:t>
            </a:r>
            <a:endParaRPr lang="en-US" sz="2800" dirty="0"/>
          </a:p>
        </p:txBody>
      </p:sp>
      <p:sp>
        <p:nvSpPr>
          <p:cNvPr id="3" name="Content Placeholder 2"/>
          <p:cNvSpPr>
            <a:spLocks noGrp="1"/>
          </p:cNvSpPr>
          <p:nvPr>
            <p:ph idx="1"/>
          </p:nvPr>
        </p:nvSpPr>
        <p:spPr>
          <a:xfrm>
            <a:off x="457200" y="762000"/>
            <a:ext cx="8229600" cy="5486400"/>
          </a:xfrm>
        </p:spPr>
        <p:txBody>
          <a:bodyPr>
            <a:normAutofit/>
          </a:bodyPr>
          <a:lstStyle/>
          <a:p>
            <a:pPr>
              <a:buFont typeface="Wingdings" panose="05000000000000000000" pitchFamily="2" charset="2"/>
              <a:buChar char="q"/>
            </a:pPr>
            <a:r>
              <a:rPr lang="en-US" sz="2000" dirty="0" smtClean="0">
                <a:solidFill>
                  <a:schemeClr val="tx1"/>
                </a:solidFill>
                <a:uFillTx/>
              </a:rPr>
              <a:t>In Summary:</a:t>
            </a:r>
          </a:p>
          <a:p>
            <a:pPr>
              <a:buFont typeface="Wingdings" panose="05000000000000000000" pitchFamily="2" charset="2"/>
              <a:buChar char="q"/>
            </a:pPr>
            <a:r>
              <a:rPr lang="en-US" sz="2000" dirty="0" smtClean="0">
                <a:solidFill>
                  <a:schemeClr val="tx1"/>
                </a:solidFill>
                <a:uFillTx/>
              </a:rPr>
              <a:t>Effective Time Management and Effective Communication are two vital skill sets that virtually anybody that wants to make the most of life and living at work and at home must covet and hone.</a:t>
            </a:r>
          </a:p>
          <a:p>
            <a:pPr>
              <a:buFont typeface="Wingdings" panose="05000000000000000000" pitchFamily="2" charset="2"/>
              <a:buChar char="q"/>
            </a:pPr>
            <a:r>
              <a:rPr lang="en-US" sz="2000" dirty="0" smtClean="0">
                <a:solidFill>
                  <a:schemeClr val="tx1"/>
                </a:solidFill>
                <a:uFillTx/>
              </a:rPr>
              <a:t>We all need them, because time is the fabric that life itself is made of. That’s why we often talk about finite life time and life span for every living thing.</a:t>
            </a:r>
          </a:p>
          <a:p>
            <a:pPr>
              <a:buFont typeface="Wingdings" panose="05000000000000000000" pitchFamily="2" charset="2"/>
              <a:buChar char="q"/>
            </a:pPr>
            <a:r>
              <a:rPr lang="en-US" sz="2000" dirty="0" smtClean="0">
                <a:solidFill>
                  <a:schemeClr val="tx1"/>
                </a:solidFill>
                <a:uFillTx/>
              </a:rPr>
              <a:t>To make the most of time at home and at work, is to make the most of life.</a:t>
            </a:r>
          </a:p>
          <a:p>
            <a:pPr marL="0" indent="0">
              <a:buNone/>
            </a:pPr>
            <a:endParaRPr lang="en-US" sz="2000" dirty="0" smtClean="0">
              <a:solidFill>
                <a:schemeClr val="tx1"/>
              </a:solidFill>
              <a:uFillTx/>
            </a:endParaRPr>
          </a:p>
        </p:txBody>
      </p:sp>
      <p:sp>
        <p:nvSpPr>
          <p:cNvPr id="4" name="Footer Placeholder 3"/>
          <p:cNvSpPr>
            <a:spLocks noGrp="1"/>
          </p:cNvSpPr>
          <p:nvPr>
            <p:ph type="ftr" sz="quarter" idx="11"/>
          </p:nvPr>
        </p:nvSpPr>
        <p:spPr>
          <a:xfrm>
            <a:off x="914400" y="6356350"/>
            <a:ext cx="7391400" cy="365125"/>
          </a:xfrm>
        </p:spPr>
        <p:txBody>
          <a:bodyPr/>
          <a:lstStyle/>
          <a:p>
            <a:r>
              <a:rPr lang="en-US" smtClean="0"/>
              <a:t>"Time Managemen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54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mph" presetSubtype="0" fill="hold" nodeType="clickEffect">
                                  <p:stCondLst>
                                    <p:cond delay="0"/>
                                  </p:stCondLst>
                                  <p:childTnLst>
                                    <p:animRot by="21600000">
                                      <p:cBhvr>
                                        <p:cTn id="12" dur="2000" fill="hold"/>
                                        <p:tgtEl>
                                          <p:spTgt spid="3">
                                            <p:txEl>
                                              <p:pRg st="0" end="0"/>
                                            </p:txEl>
                                          </p:spTgt>
                                        </p:tgtEl>
                                        <p:attrNameLst>
                                          <p:attrName>r</p:attrName>
                                        </p:attrNameLst>
                                      </p:cBhvr>
                                    </p:animRot>
                                  </p:childTnLst>
                                </p:cTn>
                              </p:par>
                              <p:par>
                                <p:cTn id="13" presetID="8" presetClass="emph" presetSubtype="0" fill="hold" nodeType="withEffect">
                                  <p:stCondLst>
                                    <p:cond delay="0"/>
                                  </p:stCondLst>
                                  <p:childTnLst>
                                    <p:animRot by="21600000">
                                      <p:cBhvr>
                                        <p:cTn id="14" dur="2000" fill="hold"/>
                                        <p:tgtEl>
                                          <p:spTgt spid="3">
                                            <p:txEl>
                                              <p:pRg st="1" end="1"/>
                                            </p:txEl>
                                          </p:spTgt>
                                        </p:tgtEl>
                                        <p:attrNameLst>
                                          <p:attrName>r</p:attrName>
                                        </p:attrNameLst>
                                      </p:cBhvr>
                                    </p:animRot>
                                  </p:childTnLst>
                                </p:cTn>
                              </p:par>
                              <p:par>
                                <p:cTn id="15" presetID="8" presetClass="emph" presetSubtype="0" fill="hold" nodeType="withEffect">
                                  <p:stCondLst>
                                    <p:cond delay="0"/>
                                  </p:stCondLst>
                                  <p:childTnLst>
                                    <p:animRot by="21600000">
                                      <p:cBhvr>
                                        <p:cTn id="16" dur="2000" fill="hold"/>
                                        <p:tgtEl>
                                          <p:spTgt spid="3">
                                            <p:txEl>
                                              <p:pRg st="2" end="2"/>
                                            </p:txEl>
                                          </p:spTgt>
                                        </p:tgtEl>
                                        <p:attrNameLst>
                                          <p:attrName>r</p:attrName>
                                        </p:attrNameLst>
                                      </p:cBhvr>
                                    </p:animRot>
                                  </p:childTnLst>
                                </p:cTn>
                              </p:par>
                              <p:par>
                                <p:cTn id="17" presetID="8" presetClass="emph" presetSubtype="0" fill="hold" nodeType="withEffect">
                                  <p:stCondLst>
                                    <p:cond delay="0"/>
                                  </p:stCondLst>
                                  <p:childTnLst>
                                    <p:animRot by="21600000">
                                      <p:cBhvr>
                                        <p:cTn id="18" dur="2000" fill="hold"/>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t>18.0 Summary &amp; Conclusion</a:t>
            </a:r>
          </a:p>
        </p:txBody>
      </p:sp>
      <p:sp>
        <p:nvSpPr>
          <p:cNvPr id="3" name="Content Placeholder 2"/>
          <p:cNvSpPr>
            <a:spLocks noGrp="1"/>
          </p:cNvSpPr>
          <p:nvPr>
            <p:ph idx="1"/>
          </p:nvPr>
        </p:nvSpPr>
        <p:spPr>
          <a:xfrm>
            <a:off x="457200" y="914400"/>
            <a:ext cx="8229600" cy="5334000"/>
          </a:xfrm>
        </p:spPr>
        <p:txBody>
          <a:bodyPr>
            <a:normAutofit/>
          </a:bodyPr>
          <a:lstStyle/>
          <a:p>
            <a:pPr>
              <a:buFont typeface="Wingdings" panose="05000000000000000000" pitchFamily="2" charset="2"/>
              <a:buChar char="q"/>
            </a:pPr>
            <a:r>
              <a:rPr lang="en-US" dirty="0"/>
              <a:t> </a:t>
            </a:r>
            <a:r>
              <a:rPr lang="en-US" sz="2000" dirty="0">
                <a:solidFill>
                  <a:schemeClr val="tx1"/>
                </a:solidFill>
                <a:uFillTx/>
              </a:rPr>
              <a:t>We can’t do life alone at home and at work, we need others and others need us; to cooperate, to  collaborate, to compete, to compliment, or to form companions with, etc. </a:t>
            </a:r>
          </a:p>
          <a:p>
            <a:pPr>
              <a:buFont typeface="Wingdings" panose="05000000000000000000" pitchFamily="2" charset="2"/>
              <a:buChar char="q"/>
            </a:pPr>
            <a:r>
              <a:rPr lang="en-US" sz="2000" dirty="0">
                <a:solidFill>
                  <a:schemeClr val="tx1"/>
                </a:solidFill>
                <a:uFillTx/>
              </a:rPr>
              <a:t>The bottom-line in all of </a:t>
            </a:r>
            <a:r>
              <a:rPr lang="en-US" sz="2000" dirty="0" smtClean="0">
                <a:solidFill>
                  <a:schemeClr val="tx1"/>
                </a:solidFill>
                <a:uFillTx/>
              </a:rPr>
              <a:t>these, </a:t>
            </a:r>
            <a:r>
              <a:rPr lang="en-US" sz="2000" dirty="0">
                <a:solidFill>
                  <a:schemeClr val="tx1"/>
                </a:solidFill>
                <a:uFillTx/>
              </a:rPr>
              <a:t>is that we need effective communication in all its varieties and forms, </a:t>
            </a:r>
            <a:r>
              <a:rPr lang="en-US" sz="2000" dirty="0" smtClean="0">
                <a:solidFill>
                  <a:schemeClr val="tx1"/>
                </a:solidFill>
                <a:uFillTx/>
              </a:rPr>
              <a:t>and we need to deploy all </a:t>
            </a:r>
            <a:r>
              <a:rPr lang="en-US" sz="2000" dirty="0" err="1" smtClean="0">
                <a:solidFill>
                  <a:schemeClr val="tx1"/>
                </a:solidFill>
                <a:uFillTx/>
              </a:rPr>
              <a:t>relevamt</a:t>
            </a:r>
            <a:r>
              <a:rPr lang="en-US" sz="2000" dirty="0" smtClean="0">
                <a:solidFill>
                  <a:schemeClr val="tx1"/>
                </a:solidFill>
                <a:uFillTx/>
              </a:rPr>
              <a:t> technology, to </a:t>
            </a:r>
            <a:r>
              <a:rPr lang="en-US" sz="2000" dirty="0">
                <a:solidFill>
                  <a:schemeClr val="tx1"/>
                </a:solidFill>
                <a:uFillTx/>
              </a:rPr>
              <a:t>build network and net worth with others.</a:t>
            </a:r>
          </a:p>
          <a:p>
            <a:pPr>
              <a:buFont typeface="Wingdings" panose="05000000000000000000" pitchFamily="2" charset="2"/>
              <a:buChar char="q"/>
            </a:pPr>
            <a:r>
              <a:rPr lang="en-US" sz="2000" dirty="0">
                <a:solidFill>
                  <a:schemeClr val="tx1"/>
                </a:solidFill>
                <a:uFillTx/>
              </a:rPr>
              <a:t>Time wasted is life wasted. </a:t>
            </a:r>
          </a:p>
          <a:p>
            <a:pPr>
              <a:buFont typeface="Wingdings" panose="05000000000000000000" pitchFamily="2" charset="2"/>
              <a:buChar char="q"/>
            </a:pPr>
            <a:r>
              <a:rPr lang="en-US" sz="2000" dirty="0">
                <a:solidFill>
                  <a:schemeClr val="tx1"/>
                </a:solidFill>
                <a:uFillTx/>
              </a:rPr>
              <a:t>Communication corrupted is collaboration, cooperation, companion, and compliment lost.</a:t>
            </a:r>
          </a:p>
          <a:p>
            <a:endParaRPr lang="en-US" sz="2000" dirty="0">
              <a:solidFill>
                <a:schemeClr val="tx1"/>
              </a:solidFill>
              <a:uFillTx/>
            </a:endParaRPr>
          </a:p>
        </p:txBody>
      </p:sp>
      <p:sp>
        <p:nvSpPr>
          <p:cNvPr id="4" name="Footer Placeholder 3"/>
          <p:cNvSpPr>
            <a:spLocks noGrp="1"/>
          </p:cNvSpPr>
          <p:nvPr>
            <p:ph type="ftr" sz="quarter" idx="11"/>
          </p:nvPr>
        </p:nvSpPr>
        <p:spPr>
          <a:xfrm>
            <a:off x="838200" y="6172200"/>
            <a:ext cx="7315200" cy="549275"/>
          </a:xfrm>
        </p:spPr>
        <p:txBody>
          <a:bodyPr/>
          <a:lstStyle/>
          <a:p>
            <a:r>
              <a:rPr lang="en-US" dirty="0" smtClean="0"/>
              <a:t>"Time Management &amp; Effective Communication"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t>55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2a47a9e3-f650-43f5-abad-08ae22a2557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5208</Words>
  <Application>Microsoft Office PowerPoint</Application>
  <PresentationFormat>On-screen Show (4:3)</PresentationFormat>
  <Paragraphs>490</Paragraphs>
  <Slides>55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55</vt:i4>
      </vt:variant>
    </vt:vector>
  </HeadingPairs>
  <TitlesOfParts>
    <vt:vector size="59" baseType="lpstr">
      <vt:lpstr>Arial</vt:lpstr>
      <vt:lpstr>Calibri</vt:lpstr>
      <vt:lpstr>Wingdings</vt:lpstr>
      <vt:lpstr>Office Theme</vt:lpstr>
      <vt:lpstr> TRACK 1: People Skills:  Module 4: Time Management &amp; Effective Communication (Strategies For Maximizing Productivities &amp; Collaboration) </vt:lpstr>
      <vt:lpstr>Training  Objectives </vt:lpstr>
      <vt:lpstr> Learning Contents</vt:lpstr>
      <vt:lpstr>Training  Objectives &amp; Learning Contents</vt:lpstr>
      <vt:lpstr> 1.0 What Is Time Management? </vt:lpstr>
      <vt:lpstr> 1.0 What Is Time Management? </vt:lpstr>
      <vt:lpstr> 1.0 What Is Time Management? </vt:lpstr>
      <vt:lpstr> 2.0 Important Attributes/ Elements /Skills Of Effective Time Management? </vt:lpstr>
      <vt:lpstr> 2.0  Important Attributes/ Elements /Skills Of Effective Time Management? </vt:lpstr>
      <vt:lpstr>3.0 How To Improve Time Management.</vt:lpstr>
      <vt:lpstr>3.0 How To Improve Time Management</vt:lpstr>
      <vt:lpstr>4.0 Why Is Time Management Important?</vt:lpstr>
      <vt:lpstr>  5.0 Why We Often Waste Time?  </vt:lpstr>
      <vt:lpstr>6.0   What Are 10 Time Management Techniques To Be More Productive?</vt:lpstr>
      <vt:lpstr>7.0 What Are Some Major Pitfalls Of Time Management?</vt:lpstr>
      <vt:lpstr>8.0 What Are Some Of The Time Management Deployable Technologies Available?</vt:lpstr>
      <vt:lpstr>8.0 What Are Some Of The Time Management Deployable Technologies Available?</vt:lpstr>
      <vt:lpstr>8.0 What Are Some Of The Time Management Deployable Technologies Available?</vt:lpstr>
      <vt:lpstr>8.0 What Are Some Of The Time Management Deployable Technologies Available?</vt:lpstr>
      <vt:lpstr>8.0 What Are Some Of The Time Management Deployable Technologies Available?</vt:lpstr>
      <vt:lpstr>8.0 What Are Some Of The Time Management Deployable Technologies Available?</vt:lpstr>
      <vt:lpstr>8.0 What Are Some Of The Time Management Deployable Technologies Available?</vt:lpstr>
      <vt:lpstr>8.0 What Are Some Of The Time Management Deployable Technologies Available?</vt:lpstr>
      <vt:lpstr>8.0 What Are Some Of The Time Management Deployable Technologies Available?</vt:lpstr>
      <vt:lpstr>8.0 What Are Some Of The Time Management Deployable Technologies Available?</vt:lpstr>
      <vt:lpstr>8.0 What Are Some Of The Time Management Deployable Technologies Available?</vt:lpstr>
      <vt:lpstr>8.0 What Are Some Of The Time Management Deployable Technologies Available?</vt:lpstr>
      <vt:lpstr>8.0 What Are Some Of The Time Management Deployable Technologies Available?</vt:lpstr>
      <vt:lpstr>8.0 What Are Some Of The Time Management Deployable Technologies Available?</vt:lpstr>
      <vt:lpstr>9.0 What Is Effective Communication? </vt:lpstr>
      <vt:lpstr>9.0 What Is Effective Communication? </vt:lpstr>
      <vt:lpstr>9.0 What Is Effective Communication? </vt:lpstr>
      <vt:lpstr>10.0   7 Tips To Communicate More Effectively.</vt:lpstr>
      <vt:lpstr> 11.0 What Are The 5 Types Of Communication To Develop </vt:lpstr>
      <vt:lpstr> 11.0 What Are The 5 Types Of Communication To Develop </vt:lpstr>
      <vt:lpstr> 12.0 How To Improve Communication Skills </vt:lpstr>
      <vt:lpstr> 12.0 How To Improve Communication Skills </vt:lpstr>
      <vt:lpstr> 12.0 How To Improve Communication Skills </vt:lpstr>
      <vt:lpstr> 12.0 How To Improve Communication Skills </vt:lpstr>
      <vt:lpstr> 12.0 How To Improve Communication Skills </vt:lpstr>
      <vt:lpstr>12.0 How To Improve Communication Skills </vt:lpstr>
      <vt:lpstr>12.0 How To Improve Communication Skills</vt:lpstr>
      <vt:lpstr>13.0 How To Improve ONLINE  Communication:</vt:lpstr>
      <vt:lpstr>14.0 How To Be A Better Active Listener:</vt:lpstr>
      <vt:lpstr> 15.0 Tips To Keep Audiences Engaged When You Speak </vt:lpstr>
      <vt:lpstr> 15.0 Tips To Keep Audiences Engaged When You Speak </vt:lpstr>
      <vt:lpstr> 15.0 Tips To Keep Audiences Engaged When You Speak </vt:lpstr>
      <vt:lpstr>16.0 Some Strategies To Improve Collaboration Via Effective Communication &amp; Effective Time Management:</vt:lpstr>
      <vt:lpstr>17.0 Mini Case Study-Phi’s Story</vt:lpstr>
      <vt:lpstr>17.0 Mini Case Study-Phi’s Story</vt:lpstr>
      <vt:lpstr>17.0 Mini Case Study-Phi’s Story</vt:lpstr>
      <vt:lpstr>17.0 Mini Case Study-Phi’s Story</vt:lpstr>
      <vt:lpstr>17.0 Mini Case Study-Phi’s Story</vt:lpstr>
      <vt:lpstr>18.0 Summary &amp; Conclusion</vt:lpstr>
      <vt:lpstr>18.0 Summary &amp; Conclusion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On People Skills:  Module 1: Decision Making And Problem Solving</dc:title>
  <dc:creator>ownwer</dc:creator>
  <cp:lastModifiedBy>User</cp:lastModifiedBy>
  <cp:revision>145</cp:revision>
  <dcterms:created xsi:type="dcterms:W3CDTF">2025-06-07T13:22:47Z</dcterms:created>
  <dcterms:modified xsi:type="dcterms:W3CDTF">2025-06-13T21:53:20Z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1033-3.2.0.6370</vt:lpwstr>
  </property>
</Properties>
</file>