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3"/>
  </p:notesMasterIdLst>
  <p:sldIdLst>
    <p:sldId id="256" r:id="rId3"/>
    <p:sldId id="303" r:id="rId4"/>
    <p:sldId id="304" r:id="rId5"/>
    <p:sldId id="305" r:id="rId6"/>
    <p:sldId id="257" r:id="rId7"/>
    <p:sldId id="258" r:id="rId8"/>
    <p:sldId id="259" r:id="rId9"/>
    <p:sldId id="260" r:id="rId10"/>
    <p:sldId id="263" r:id="rId11"/>
    <p:sldId id="264" r:id="rId12"/>
    <p:sldId id="262" r:id="rId13"/>
    <p:sldId id="265" r:id="rId14"/>
    <p:sldId id="267" r:id="rId15"/>
    <p:sldId id="269" r:id="rId16"/>
    <p:sldId id="270" r:id="rId17"/>
    <p:sldId id="272" r:id="rId18"/>
    <p:sldId id="282" r:id="rId19"/>
    <p:sldId id="306" r:id="rId20"/>
    <p:sldId id="309" r:id="rId21"/>
    <p:sldId id="307" r:id="rId22"/>
    <p:sldId id="310" r:id="rId23"/>
    <p:sldId id="308" r:id="rId24"/>
    <p:sldId id="273" r:id="rId25"/>
    <p:sldId id="274" r:id="rId26"/>
    <p:sldId id="283" r:id="rId27"/>
    <p:sldId id="276" r:id="rId28"/>
    <p:sldId id="277" r:id="rId29"/>
    <p:sldId id="279" r:id="rId30"/>
    <p:sldId id="285" r:id="rId31"/>
    <p:sldId id="287" r:id="rId32"/>
    <p:sldId id="311" r:id="rId33"/>
    <p:sldId id="291" r:id="rId34"/>
    <p:sldId id="293" r:id="rId35"/>
    <p:sldId id="294" r:id="rId36"/>
    <p:sldId id="295" r:id="rId37"/>
    <p:sldId id="296" r:id="rId38"/>
    <p:sldId id="297" r:id="rId39"/>
    <p:sldId id="298" r:id="rId40"/>
    <p:sldId id="300" r:id="rId41"/>
    <p:sldId id="29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p:scale>
          <a:sx n="64" d="100"/>
          <a:sy n="64" d="100"/>
        </p:scale>
        <p:origin x="-1566" y="-47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notesMaster" Target="notesMasters/notesMaster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D3B8BB-2E74-4361-8809-7076361555F9}" type="datetimeFigureOut">
              <a:rPr lang="en-US" smtClean="0"/>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A930EB-529D-4FF1-AEA9-812D4A24454F}"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670248-7182-4070-A540-C30E0B1A5DC6}" type="datetime1">
              <a:rPr lang="en-US" smtClean="0"/>
            </a:fld>
            <a:endParaRPr lang="en-US"/>
          </a:p>
        </p:txBody>
      </p:sp>
      <p:sp>
        <p:nvSpPr>
          <p:cNvPr id="5" name="Footer Placeholder 4"/>
          <p:cNvSpPr>
            <a:spLocks noGrp="1"/>
          </p:cNvSpPr>
          <p:nvPr>
            <p:ph type="ftr" sz="quarter" idx="11"/>
          </p:nvPr>
        </p:nvSpPr>
        <p:spPr/>
        <p:txBody>
          <a:bodyPr/>
          <a:lstStyle/>
          <a:p>
            <a:r>
              <a:rPr lang="en-US" smtClean="0"/>
              <a:t>"Enhancing Critical Thinking Skills"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B64BC7-ECBC-42A3-BEE1-6B4ED0964C9E}" type="datetime1">
              <a:rPr lang="en-US" smtClean="0"/>
            </a:fld>
            <a:endParaRPr lang="en-US"/>
          </a:p>
        </p:txBody>
      </p:sp>
      <p:sp>
        <p:nvSpPr>
          <p:cNvPr id="5" name="Footer Placeholder 4"/>
          <p:cNvSpPr>
            <a:spLocks noGrp="1"/>
          </p:cNvSpPr>
          <p:nvPr>
            <p:ph type="ftr" sz="quarter" idx="11"/>
          </p:nvPr>
        </p:nvSpPr>
        <p:spPr/>
        <p:txBody>
          <a:bodyPr/>
          <a:lstStyle/>
          <a:p>
            <a:r>
              <a:rPr lang="en-US" smtClean="0"/>
              <a:t>"Enhancing Critical Thinking Skills"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F3A23BBE-6CA1-4B9E-A1DB-3080F984010D}" type="datetime1">
              <a:rPr lang="en-US" smtClean="0"/>
            </a:fld>
            <a:endParaRPr lang="en-US"/>
          </a:p>
        </p:txBody>
      </p:sp>
      <p:sp>
        <p:nvSpPr>
          <p:cNvPr id="5" name="Footer Placeholder 4"/>
          <p:cNvSpPr>
            <a:spLocks noGrp="1"/>
          </p:cNvSpPr>
          <p:nvPr>
            <p:ph type="ftr" sz="quarter" idx="11"/>
          </p:nvPr>
        </p:nvSpPr>
        <p:spPr/>
        <p:txBody>
          <a:bodyPr/>
          <a:lstStyle/>
          <a:p>
            <a:r>
              <a:rPr lang="en-US" smtClean="0"/>
              <a:t>"Enhancing Critical Thinking Skills"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78C5AA9E-BCA4-4C0E-A18E-F5439DB1387B}" type="datetime1">
              <a:rPr lang="en-US" smtClean="0"/>
            </a:fld>
            <a:endParaRPr lang="en-US"/>
          </a:p>
        </p:txBody>
      </p:sp>
      <p:sp>
        <p:nvSpPr>
          <p:cNvPr id="6" name="Footer Placeholder 5"/>
          <p:cNvSpPr>
            <a:spLocks noGrp="1"/>
          </p:cNvSpPr>
          <p:nvPr>
            <p:ph type="ftr" sz="quarter" idx="11"/>
          </p:nvPr>
        </p:nvSpPr>
        <p:spPr/>
        <p:txBody>
          <a:bodyPr/>
          <a:lstStyle/>
          <a:p>
            <a:r>
              <a:rPr lang="en-US" smtClean="0"/>
              <a:t>"Enhancing Critical Thinking Skills" By ICLED Business School, For Students Of Unilag Career Development Center</a:t>
            </a:r>
            <a:endParaRPr lang="en-US"/>
          </a:p>
        </p:txBody>
      </p:sp>
      <p:sp>
        <p:nvSpPr>
          <p:cNvPr id="7" name="Slide Number Placeholder 6"/>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58033040-BC37-4C47-9D86-414C2D524BEE}" type="datetime1">
              <a:rPr lang="en-US" smtClean="0"/>
            </a:fld>
            <a:endParaRPr lang="en-US"/>
          </a:p>
        </p:txBody>
      </p:sp>
      <p:sp>
        <p:nvSpPr>
          <p:cNvPr id="8" name="Footer Placeholder 7"/>
          <p:cNvSpPr>
            <a:spLocks noGrp="1"/>
          </p:cNvSpPr>
          <p:nvPr>
            <p:ph type="ftr" sz="quarter" idx="11"/>
          </p:nvPr>
        </p:nvSpPr>
        <p:spPr/>
        <p:txBody>
          <a:bodyPr/>
          <a:lstStyle/>
          <a:p>
            <a:r>
              <a:rPr lang="en-US" smtClean="0"/>
              <a:t>"Enhancing Critical Thinking Skills" By ICLED Business School, For Students Of Unilag Career Development Center</a:t>
            </a:r>
            <a:endParaRPr lang="en-US"/>
          </a:p>
        </p:txBody>
      </p:sp>
      <p:sp>
        <p:nvSpPr>
          <p:cNvPr id="9" name="Slide Number Placeholder 8"/>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9DD85C-056B-43E6-A5D8-D36DDC771277}" type="datetime1">
              <a:rPr lang="en-US" smtClean="0"/>
            </a:fld>
            <a:endParaRPr lang="en-US"/>
          </a:p>
        </p:txBody>
      </p:sp>
      <p:sp>
        <p:nvSpPr>
          <p:cNvPr id="4" name="Footer Placeholder 3"/>
          <p:cNvSpPr>
            <a:spLocks noGrp="1"/>
          </p:cNvSpPr>
          <p:nvPr>
            <p:ph type="ftr" sz="quarter" idx="11"/>
          </p:nvPr>
        </p:nvSpPr>
        <p:spPr/>
        <p:txBody>
          <a:bodyPr/>
          <a:lstStyle/>
          <a:p>
            <a:r>
              <a:rPr lang="en-US" smtClean="0"/>
              <a:t>"Enhancing Critical Thinking Skills" By ICLED Business School, For Students Of Unilag Career Development Center</a:t>
            </a:r>
            <a:endParaRPr lang="en-US"/>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D0E75E-C78A-41DD-A81A-3A8E725F479A}" type="datetime1">
              <a:rPr lang="en-US" smtClean="0"/>
            </a:fld>
            <a:endParaRPr lang="en-US"/>
          </a:p>
        </p:txBody>
      </p:sp>
      <p:sp>
        <p:nvSpPr>
          <p:cNvPr id="3" name="Footer Placeholder 2"/>
          <p:cNvSpPr>
            <a:spLocks noGrp="1"/>
          </p:cNvSpPr>
          <p:nvPr>
            <p:ph type="ftr" sz="quarter" idx="11"/>
          </p:nvPr>
        </p:nvSpPr>
        <p:spPr/>
        <p:txBody>
          <a:bodyPr/>
          <a:lstStyle/>
          <a:p>
            <a:r>
              <a:rPr lang="en-US" smtClean="0"/>
              <a:t>"Enhancing Critical Thinking Skills" By ICLED Business School, For Students Of Unilag Career Development Center</a:t>
            </a:r>
            <a:endParaRPr lang="en-US"/>
          </a:p>
        </p:txBody>
      </p:sp>
      <p:sp>
        <p:nvSpPr>
          <p:cNvPr id="4" name="Slide Number Placeholder 3"/>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D67034E6-AADA-4713-A2FC-F2A20122052F}" type="datetime1">
              <a:rPr lang="en-US" smtClean="0"/>
            </a:fld>
            <a:endParaRPr lang="en-US"/>
          </a:p>
        </p:txBody>
      </p:sp>
      <p:sp>
        <p:nvSpPr>
          <p:cNvPr id="6" name="Footer Placeholder 5"/>
          <p:cNvSpPr>
            <a:spLocks noGrp="1"/>
          </p:cNvSpPr>
          <p:nvPr>
            <p:ph type="ftr" sz="quarter" idx="11"/>
          </p:nvPr>
        </p:nvSpPr>
        <p:spPr/>
        <p:txBody>
          <a:bodyPr/>
          <a:lstStyle/>
          <a:p>
            <a:r>
              <a:rPr lang="en-US" smtClean="0"/>
              <a:t>"Enhancing Critical Thinking Skills" By ICLED Business School, For Students Of Unilag Career Development Center</a:t>
            </a:r>
            <a:endParaRPr lang="en-US"/>
          </a:p>
        </p:txBody>
      </p:sp>
      <p:sp>
        <p:nvSpPr>
          <p:cNvPr id="7" name="Slide Number Placeholder 6"/>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3A68394F-8A30-449B-8D0A-4ADA65F9DEFD}" type="datetime1">
              <a:rPr lang="en-US" smtClean="0"/>
            </a:fld>
            <a:endParaRPr lang="en-US"/>
          </a:p>
        </p:txBody>
      </p:sp>
      <p:sp>
        <p:nvSpPr>
          <p:cNvPr id="6" name="Footer Placeholder 5"/>
          <p:cNvSpPr>
            <a:spLocks noGrp="1"/>
          </p:cNvSpPr>
          <p:nvPr>
            <p:ph type="ftr" sz="quarter" idx="11"/>
          </p:nvPr>
        </p:nvSpPr>
        <p:spPr/>
        <p:txBody>
          <a:bodyPr/>
          <a:lstStyle/>
          <a:p>
            <a:r>
              <a:rPr lang="en-US" smtClean="0"/>
              <a:t>"Enhancing Critical Thinking Skills" By ICLED Business School, For Students Of Unilag Career Development Center</a:t>
            </a:r>
            <a:endParaRPr lang="en-US"/>
          </a:p>
        </p:txBody>
      </p:sp>
      <p:sp>
        <p:nvSpPr>
          <p:cNvPr id="7" name="Slide Number Placeholder 6"/>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C659CC71-C790-4AF9-9543-1CB4AC212B02}" type="datetime1">
              <a:rPr lang="en-US" smtClean="0"/>
            </a:fld>
            <a:endParaRPr lang="en-US"/>
          </a:p>
        </p:txBody>
      </p:sp>
      <p:sp>
        <p:nvSpPr>
          <p:cNvPr id="5" name="Footer Placeholder 4"/>
          <p:cNvSpPr>
            <a:spLocks noGrp="1"/>
          </p:cNvSpPr>
          <p:nvPr>
            <p:ph type="ftr" sz="quarter" idx="11"/>
          </p:nvPr>
        </p:nvSpPr>
        <p:spPr/>
        <p:txBody>
          <a:bodyPr/>
          <a:lstStyle/>
          <a:p>
            <a:r>
              <a:rPr lang="en-US" smtClean="0"/>
              <a:t>"Enhancing Critical Thinking Skills"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FC81F2B-C32C-4236-8D66-8DF7A0B4871F}" type="datetime1">
              <a:rPr lang="en-US" smtClean="0"/>
            </a:fld>
            <a:endParaRPr lang="en-US"/>
          </a:p>
        </p:txBody>
      </p:sp>
      <p:sp>
        <p:nvSpPr>
          <p:cNvPr id="5" name="Footer Placeholder 4"/>
          <p:cNvSpPr>
            <a:spLocks noGrp="1"/>
          </p:cNvSpPr>
          <p:nvPr>
            <p:ph type="ftr" sz="quarter" idx="11"/>
          </p:nvPr>
        </p:nvSpPr>
        <p:spPr/>
        <p:txBody>
          <a:bodyPr/>
          <a:lstStyle/>
          <a:p>
            <a:r>
              <a:rPr lang="en-US" smtClean="0"/>
              <a:t>"Enhancing Critical Thinking Skills"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D9CBCF-CC8F-41D5-9C48-E9CD78738D68}" type="datetime1">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"Enhancing Critical Thinking Skills" By ICLED Business School, For Students Of Unilag Career Development Center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FD6A00-8C26-4141-B1E6-F8C7F2FE4CFA}"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7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7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7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3143250"/>
          </a:xfrm>
        </p:spPr>
        <p:txBody>
          <a:bodyPr>
            <a:noAutofit/>
          </a:bodyPr>
          <a:lstStyle/>
          <a:p>
            <a:r>
              <a:rPr lang="en-US" sz="5400" b="1" dirty="0" smtClean="0"/>
              <a:t> </a:t>
            </a:r>
            <a:r>
              <a:rPr lang="en-US" sz="4000" b="1" dirty="0" smtClean="0">
                <a:solidFill>
                  <a:schemeClr val="tx1"/>
                </a:solidFill>
                <a:uFillTx/>
              </a:rPr>
              <a:t>TRACK 1: People Skills: </a:t>
            </a:r>
            <a:br>
              <a:rPr lang="en-US" sz="4000" b="1" dirty="0" smtClean="0">
                <a:solidFill>
                  <a:schemeClr val="tx1"/>
                </a:solidFill>
                <a:uFillTx/>
              </a:rPr>
            </a:br>
            <a:r>
              <a:rPr lang="en-US" b="1" dirty="0" smtClean="0">
                <a:solidFill>
                  <a:schemeClr val="tx1"/>
                </a:solidFill>
                <a:uFillTx/>
              </a:rPr>
              <a:t>Module 2: Enhancing Critical Thinking Skills </a:t>
            </a:r>
            <a:endParaRPr lang="en-US" b="1" dirty="0" smtClean="0">
              <a:solidFill>
                <a:schemeClr val="tx1"/>
              </a:solidFill>
              <a:uFillTx/>
            </a:endParaRPr>
          </a:p>
        </p:txBody>
      </p:sp>
      <p:sp>
        <p:nvSpPr>
          <p:cNvPr id="3" name="Subtitle 2"/>
          <p:cNvSpPr>
            <a:spLocks noGrp="1"/>
          </p:cNvSpPr>
          <p:nvPr>
            <p:ph type="subTitle" idx="1"/>
          </p:nvPr>
        </p:nvSpPr>
        <p:spPr>
          <a:xfrm>
            <a:off x="609600" y="3886200"/>
            <a:ext cx="7924800" cy="2209800"/>
          </a:xfrm>
        </p:spPr>
        <p:txBody>
          <a:bodyPr>
            <a:normAutofit/>
          </a:bodyPr>
          <a:lstStyle/>
          <a:p>
            <a:r>
              <a:rPr lang="en-US" dirty="0"/>
              <a:t>ICLED BUSINESS SCHOOL,LEKKI LAGOS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a:t>Training  Objectives </a:t>
            </a:r>
            <a:endParaRPr lang="en-US" sz="2800" dirty="0"/>
          </a:p>
        </p:txBody>
      </p:sp>
      <p:sp>
        <p:nvSpPr>
          <p:cNvPr id="3" name="Content Placeholder 2"/>
          <p:cNvSpPr>
            <a:spLocks noGrp="1"/>
          </p:cNvSpPr>
          <p:nvPr>
            <p:ph idx="1"/>
          </p:nvPr>
        </p:nvSpPr>
        <p:spPr>
          <a:xfrm>
            <a:off x="457200" y="838200"/>
            <a:ext cx="8229600" cy="5562600"/>
          </a:xfrm>
        </p:spPr>
        <p:txBody>
          <a:bodyPr>
            <a:normAutofit/>
          </a:bodyPr>
          <a:lstStyle/>
          <a:p>
            <a:pPr>
              <a:buFont typeface="Wingdings" panose="05000000000000000000" pitchFamily="2" charset="2"/>
              <a:buChar char="q"/>
            </a:pPr>
            <a:endParaRPr lang="en-US" sz="2000" dirty="0">
              <a:solidFill>
                <a:schemeClr val="tx1"/>
              </a:solidFill>
              <a:uFillTx/>
            </a:endParaRPr>
          </a:p>
          <a:p>
            <a:pPr>
              <a:buFont typeface="Wingdings" panose="05000000000000000000" pitchFamily="2" charset="2"/>
              <a:buChar char="q"/>
            </a:pPr>
            <a:endParaRPr lang="en-US" sz="2000" dirty="0">
              <a:solidFill>
                <a:schemeClr val="tx1"/>
              </a:solidFill>
              <a:uFillTx/>
            </a:endParaRPr>
          </a:p>
          <a:p>
            <a:pPr>
              <a:buFont typeface="Wingdings" panose="05000000000000000000" pitchFamily="2" charset="2"/>
              <a:buChar char="q"/>
            </a:pPr>
            <a:r>
              <a:rPr lang="en-US" sz="2000" dirty="0">
                <a:solidFill>
                  <a:schemeClr val="tx1"/>
                </a:solidFill>
                <a:uFillTx/>
              </a:rPr>
              <a:t>At the end of this training session on “</a:t>
            </a:r>
            <a:r>
              <a:rPr lang="en-US" sz="2000" b="1" dirty="0">
                <a:solidFill>
                  <a:schemeClr val="tx1"/>
                </a:solidFill>
                <a:uFillTx/>
              </a:rPr>
              <a:t>Module 2: Enhancing Critical Thinking Skills</a:t>
            </a:r>
            <a:r>
              <a:rPr lang="en-US" sz="2000" dirty="0">
                <a:solidFill>
                  <a:schemeClr val="tx1"/>
                </a:solidFill>
                <a:uFillTx/>
              </a:rPr>
              <a:t>”; the student trainees should have gained the relevant working knowledge and the appropriate life skills towards becoming:</a:t>
            </a:r>
            <a:endParaRPr lang="en-US" sz="2000" dirty="0">
              <a:solidFill>
                <a:schemeClr val="tx1"/>
              </a:solidFill>
              <a:uFillTx/>
            </a:endParaRPr>
          </a:p>
          <a:p>
            <a:pPr>
              <a:buFont typeface="Wingdings" panose="05000000000000000000" pitchFamily="2" charset="2"/>
              <a:buChar char="ü"/>
            </a:pP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Better critical rational and analytical problem solvers, through the gaining of improved competency on issues and matters relating to critical thinking,  for better productivity, </a:t>
            </a:r>
            <a:r>
              <a:rPr lang="en-US" sz="2000" dirty="0" smtClean="0">
                <a:solidFill>
                  <a:schemeClr val="tx1"/>
                </a:solidFill>
                <a:uFillTx/>
              </a:rPr>
              <a:t>greater </a:t>
            </a:r>
            <a:r>
              <a:rPr lang="en-US" sz="2000" dirty="0">
                <a:solidFill>
                  <a:schemeClr val="tx1"/>
                </a:solidFill>
                <a:uFillTx/>
              </a:rPr>
              <a:t>innovation and ingenuity,  problems solving and optimal solution engineering in all challenges.</a:t>
            </a:r>
            <a:endParaRPr lang="en-US" sz="2000" dirty="0">
              <a:solidFill>
                <a:schemeClr val="tx1"/>
              </a:solidFill>
              <a:uFillTx/>
            </a:endParaRPr>
          </a:p>
          <a:p>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914400" y="6356350"/>
            <a:ext cx="73914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heel(1)">
                                      <p:cBhvr>
                                        <p:cTn id="16"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593"/>
          </a:xfrm>
        </p:spPr>
        <p:txBody>
          <a:bodyPr>
            <a:normAutofit/>
          </a:bodyPr>
          <a:lstStyle/>
          <a:p>
            <a:r>
              <a:rPr lang="en-US" sz="3200" dirty="0"/>
              <a:t>Learning Contents</a:t>
            </a:r>
            <a:endParaRPr lang="en-US" sz="3200" dirty="0"/>
          </a:p>
        </p:txBody>
      </p:sp>
      <p:sp>
        <p:nvSpPr>
          <p:cNvPr id="3" name="Content Placeholder 2"/>
          <p:cNvSpPr>
            <a:spLocks noGrp="1"/>
          </p:cNvSpPr>
          <p:nvPr>
            <p:ph idx="1"/>
          </p:nvPr>
        </p:nvSpPr>
        <p:spPr>
          <a:xfrm>
            <a:off x="457200" y="914400"/>
            <a:ext cx="8229600" cy="5486400"/>
          </a:xfrm>
        </p:spPr>
        <p:txBody>
          <a:bodyPr>
            <a:normAutofit fontScale="90000"/>
          </a:bodyPr>
          <a:lstStyle/>
          <a:p>
            <a:pPr>
              <a:buFont typeface="Wingdings" panose="05000000000000000000" pitchFamily="2" charset="2"/>
              <a:buChar char="Ø"/>
            </a:pPr>
            <a:r>
              <a:rPr lang="en-US" sz="2000" dirty="0">
                <a:solidFill>
                  <a:schemeClr val="tx1"/>
                </a:solidFill>
                <a:uFillTx/>
              </a:rPr>
              <a:t>We shall achieve these by looking at proffering solutions to the following critical questions for better illumination of our understanding:</a:t>
            </a:r>
            <a:endParaRPr lang="en-US" sz="2000" dirty="0">
              <a:solidFill>
                <a:schemeClr val="tx1"/>
              </a:solidFill>
              <a:uFillTx/>
            </a:endParaRPr>
          </a:p>
          <a:p>
            <a:pPr>
              <a:buFont typeface="Wingdings" panose="05000000000000000000" pitchFamily="2" charset="2"/>
              <a:buChar char="Ø"/>
            </a:pP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1.0 </a:t>
            </a:r>
            <a:r>
              <a:rPr lang="en-US" sz="2000" dirty="0">
                <a:solidFill>
                  <a:schemeClr val="tx1"/>
                </a:solidFill>
                <a:uFillTx/>
              </a:rPr>
              <a:t>What Is Critical Thinking</a:t>
            </a:r>
            <a:r>
              <a:rPr lang="en-US" sz="2000" dirty="0" smtClean="0">
                <a:solidFill>
                  <a:schemeClr val="tx1"/>
                </a:solidFill>
                <a:uFillTx/>
              </a:rPr>
              <a:t>?</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2.0 </a:t>
            </a:r>
            <a:r>
              <a:rPr lang="en-US" sz="2000" dirty="0">
                <a:solidFill>
                  <a:schemeClr val="tx1"/>
                </a:solidFill>
                <a:uFillTx/>
              </a:rPr>
              <a:t>What Are Some Of The Important Attributes Of Critical Thinkers In Various </a:t>
            </a:r>
            <a:r>
              <a:rPr lang="en-US" sz="2000" dirty="0" smtClean="0">
                <a:solidFill>
                  <a:schemeClr val="tx1"/>
                </a:solidFill>
                <a:uFillTx/>
              </a:rPr>
              <a:t>Aspects </a:t>
            </a:r>
            <a:r>
              <a:rPr lang="en-US" sz="2000" dirty="0">
                <a:solidFill>
                  <a:schemeClr val="tx1"/>
                </a:solidFill>
                <a:uFillTx/>
              </a:rPr>
              <a:t>Of Life</a:t>
            </a:r>
            <a:r>
              <a:rPr lang="en-US" sz="2000" dirty="0" smtClean="0">
                <a:solidFill>
                  <a:schemeClr val="tx1"/>
                </a:solidFill>
                <a:uFillTx/>
              </a:rPr>
              <a:t>?</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rPr>
              <a:t>3.0 What Are The Key Critical Thinking Skills</a:t>
            </a:r>
            <a:r>
              <a:rPr lang="en-US" sz="2000" dirty="0" smtClean="0">
                <a:solidFill>
                  <a:schemeClr val="tx1"/>
                </a:solidFill>
                <a:uFillTx/>
              </a:rPr>
              <a:t>?</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rPr>
              <a:t>4.0 What Are The 6 Stages Required For Development As A Critical Thinker? </a:t>
            </a:r>
            <a:endParaRPr lang="en-US" sz="2000" dirty="0">
              <a:solidFill>
                <a:schemeClr val="tx1"/>
              </a:solidFill>
              <a:uFillTx/>
            </a:endParaRPr>
          </a:p>
          <a:p>
            <a:pPr>
              <a:buFont typeface="Wingdings" panose="05000000000000000000" pitchFamily="2" charset="2"/>
              <a:buChar char="Ø"/>
            </a:pPr>
            <a:r>
              <a:rPr lang="en-US" sz="2000" dirty="0">
                <a:sym typeface="+mn-ea"/>
              </a:rPr>
              <a:t>5.0 Why Is Critical Thinking Important For Work Life</a:t>
            </a:r>
            <a:r>
              <a:rPr lang="en-US" sz="2000" dirty="0" smtClean="0">
                <a:sym typeface="+mn-ea"/>
              </a:rPr>
              <a:t>?</a:t>
            </a:r>
            <a:endParaRPr lang="en-US" sz="2000" dirty="0" smtClean="0"/>
          </a:p>
          <a:p>
            <a:pPr>
              <a:buFont typeface="Wingdings" panose="05000000000000000000" pitchFamily="2" charset="2"/>
              <a:buChar char="Ø"/>
            </a:pPr>
            <a:r>
              <a:rPr lang="en-US" sz="2000" dirty="0">
                <a:sym typeface="+mn-ea"/>
              </a:rPr>
              <a:t>6.0 How Can We Develop Our Critical Thinking Skills As University Students</a:t>
            </a:r>
            <a:r>
              <a:rPr lang="en-US" sz="2000" dirty="0" smtClean="0">
                <a:sym typeface="+mn-ea"/>
              </a:rPr>
              <a:t>?</a:t>
            </a:r>
            <a:endParaRPr lang="en-US" sz="2000" dirty="0" smtClean="0"/>
          </a:p>
          <a:p>
            <a:pPr>
              <a:buFont typeface="Wingdings" panose="05000000000000000000" pitchFamily="2" charset="2"/>
              <a:buChar char="Ø"/>
            </a:pPr>
            <a:r>
              <a:rPr lang="en-US" sz="2000" dirty="0">
                <a:sym typeface="+mn-ea"/>
              </a:rPr>
              <a:t>7.0 How Can We Improve Our Critical Thinking Skills</a:t>
            </a:r>
            <a:r>
              <a:rPr lang="en-US" sz="2000" dirty="0" smtClean="0">
                <a:sym typeface="+mn-ea"/>
              </a:rPr>
              <a:t>?</a:t>
            </a:r>
            <a:endParaRPr lang="en-US" sz="2000" dirty="0" smtClean="0"/>
          </a:p>
          <a:p>
            <a:pPr>
              <a:buFont typeface="Wingdings" panose="05000000000000000000" pitchFamily="2" charset="2"/>
              <a:buChar char="Ø"/>
            </a:pPr>
            <a:r>
              <a:rPr lang="en-US" sz="2000" dirty="0">
                <a:sym typeface="+mn-ea"/>
              </a:rPr>
              <a:t>8.0 </a:t>
            </a:r>
            <a:r>
              <a:rPr lang="en-US" sz="2000" dirty="0" smtClean="0">
                <a:sym typeface="+mn-ea"/>
              </a:rPr>
              <a:t>    6 </a:t>
            </a:r>
            <a:r>
              <a:rPr lang="en-US" sz="2000" dirty="0">
                <a:sym typeface="+mn-ea"/>
              </a:rPr>
              <a:t>Critical Thinking </a:t>
            </a:r>
            <a:r>
              <a:rPr lang="en-US" sz="2000" dirty="0" smtClean="0">
                <a:sym typeface="+mn-ea"/>
              </a:rPr>
              <a:t>Exercises.</a:t>
            </a:r>
            <a:endParaRPr lang="en-US" sz="2000" dirty="0" smtClean="0"/>
          </a:p>
          <a:p>
            <a:pPr>
              <a:buFont typeface="Wingdings" panose="05000000000000000000" pitchFamily="2" charset="2"/>
              <a:buChar char="Ø"/>
            </a:pPr>
            <a:br>
              <a:rPr lang="en-US" sz="2000" dirty="0">
                <a:solidFill>
                  <a:schemeClr val="tx1"/>
                </a:solidFill>
                <a:uFillTx/>
              </a:rPr>
            </a:br>
            <a:endParaRPr lang="en-US" dirty="0" smtClean="0"/>
          </a:p>
          <a:p>
            <a:pPr>
              <a:buFont typeface="Wingdings" panose="05000000000000000000" pitchFamily="2" charset="2"/>
              <a:buChar char="Ø"/>
            </a:pPr>
            <a:endParaRPr lang="en-US" dirty="0"/>
          </a:p>
        </p:txBody>
      </p:sp>
      <p:sp>
        <p:nvSpPr>
          <p:cNvPr id="4" name="Footer Placeholder 3"/>
          <p:cNvSpPr>
            <a:spLocks noGrp="1"/>
          </p:cNvSpPr>
          <p:nvPr>
            <p:ph type="ftr" sz="quarter" idx="11"/>
          </p:nvPr>
        </p:nvSpPr>
        <p:spPr>
          <a:xfrm>
            <a:off x="762000" y="6356350"/>
            <a:ext cx="76200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anim calcmode="lin" valueType="num">
                                      <p:cBhvr>
                                        <p:cTn id="13"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2" end="2"/>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anim calcmode="lin" valueType="num">
                                      <p:cBhvr>
                                        <p:cTn id="18"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3" end="3"/>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anim calcmode="lin" valueType="num">
                                      <p:cBhvr>
                                        <p:cTn id="23"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4" end="4"/>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anim calcmode="lin" valueType="num">
                                      <p:cBhvr>
                                        <p:cTn id="28"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5" end="5"/>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2000"/>
                                        <p:tgtEl>
                                          <p:spTgt spid="3">
                                            <p:txEl>
                                              <p:pRg st="6" end="6"/>
                                            </p:txEl>
                                          </p:spTgt>
                                        </p:tgtEl>
                                      </p:cBhvr>
                                    </p:animEffect>
                                    <p:anim calcmode="lin" valueType="num">
                                      <p:cBhvr>
                                        <p:cTn id="33"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6" end="6"/>
                                            </p:txEl>
                                          </p:spTgt>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2000"/>
                                        <p:tgtEl>
                                          <p:spTgt spid="3">
                                            <p:txEl>
                                              <p:pRg st="7" end="7"/>
                                            </p:txEl>
                                          </p:spTgt>
                                        </p:tgtEl>
                                      </p:cBhvr>
                                    </p:animEffect>
                                    <p:anim calcmode="lin" valueType="num">
                                      <p:cBhvr>
                                        <p:cTn id="38" dur="2000" fill="hold"/>
                                        <p:tgtEl>
                                          <p:spTgt spid="3">
                                            <p:txEl>
                                              <p:pRg st="7" end="7"/>
                                            </p:txEl>
                                          </p:spTgt>
                                        </p:tgtEl>
                                        <p:attrNameLst>
                                          <p:attrName>ppt_w</p:attrName>
                                        </p:attrNameLst>
                                      </p:cBhvr>
                                      <p:tavLst>
                                        <p:tav tm="0" fmla="#ppt_w*sin(2.5*pi*$)">
                                          <p:val>
                                            <p:fltVal val="0"/>
                                          </p:val>
                                        </p:tav>
                                        <p:tav tm="100000">
                                          <p:val>
                                            <p:fltVal val="1"/>
                                          </p:val>
                                        </p:tav>
                                      </p:tavLst>
                                    </p:anim>
                                    <p:anim calcmode="lin" valueType="num">
                                      <p:cBhvr>
                                        <p:cTn id="39" dur="2000" fill="hold"/>
                                        <p:tgtEl>
                                          <p:spTgt spid="3">
                                            <p:txEl>
                                              <p:pRg st="7" end="7"/>
                                            </p:txEl>
                                          </p:spTgt>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2000"/>
                                        <p:tgtEl>
                                          <p:spTgt spid="3">
                                            <p:txEl>
                                              <p:pRg st="8" end="8"/>
                                            </p:txEl>
                                          </p:spTgt>
                                        </p:tgtEl>
                                      </p:cBhvr>
                                    </p:animEffect>
                                    <p:anim calcmode="lin" valueType="num">
                                      <p:cBhvr>
                                        <p:cTn id="43" dur="2000" fill="hold"/>
                                        <p:tgtEl>
                                          <p:spTgt spid="3">
                                            <p:txEl>
                                              <p:pRg st="8" end="8"/>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8" end="8"/>
                                            </p:txEl>
                                          </p:spTgt>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2000"/>
                                        <p:tgtEl>
                                          <p:spTgt spid="3">
                                            <p:txEl>
                                              <p:pRg st="9" end="9"/>
                                            </p:txEl>
                                          </p:spTgt>
                                        </p:tgtEl>
                                      </p:cBhvr>
                                    </p:animEffect>
                                    <p:anim calcmode="lin" valueType="num">
                                      <p:cBhvr>
                                        <p:cTn id="48" dur="2000" fill="hold"/>
                                        <p:tgtEl>
                                          <p:spTgt spid="3">
                                            <p:txEl>
                                              <p:pRg st="9" end="9"/>
                                            </p:txEl>
                                          </p:spTgt>
                                        </p:tgtEl>
                                        <p:attrNameLst>
                                          <p:attrName>ppt_w</p:attrName>
                                        </p:attrNameLst>
                                      </p:cBhvr>
                                      <p:tavLst>
                                        <p:tav tm="0" fmla="#ppt_w*sin(2.5*pi*$)">
                                          <p:val>
                                            <p:fltVal val="0"/>
                                          </p:val>
                                        </p:tav>
                                        <p:tav tm="100000">
                                          <p:val>
                                            <p:fltVal val="1"/>
                                          </p:val>
                                        </p:tav>
                                      </p:tavLst>
                                    </p:anim>
                                    <p:anim calcmode="lin" valueType="num">
                                      <p:cBhvr>
                                        <p:cTn id="49" dur="2000" fill="hold"/>
                                        <p:tgtEl>
                                          <p:spTgt spid="3">
                                            <p:txEl>
                                              <p:pRg st="9" end="9"/>
                                            </p:txEl>
                                          </p:spTgt>
                                        </p:tgtEl>
                                        <p:attrNameLst>
                                          <p:attrName>ppt_h</p:attrName>
                                        </p:attrNameLst>
                                      </p:cBhvr>
                                      <p:tavLst>
                                        <p:tav tm="0">
                                          <p:val>
                                            <p:strVal val="#ppt_h"/>
                                          </p:val>
                                        </p:tav>
                                        <p:tav tm="100000">
                                          <p:val>
                                            <p:strVal val="#ppt_h"/>
                                          </p:val>
                                        </p:tav>
                                      </p:tavLst>
                                    </p:anim>
                                  </p:childTnLst>
                                </p:cTn>
                              </p:par>
                              <p:par>
                                <p:cTn id="50" presetID="45" presetClass="entr" presetSubtype="0" fill="hold" nodeType="with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2000"/>
                                        <p:tgtEl>
                                          <p:spTgt spid="3">
                                            <p:txEl>
                                              <p:pRg st="10" end="10"/>
                                            </p:txEl>
                                          </p:spTgt>
                                        </p:tgtEl>
                                      </p:cBhvr>
                                    </p:animEffect>
                                    <p:anim calcmode="lin" valueType="num">
                                      <p:cBhvr>
                                        <p:cTn id="53" dur="2000" fill="hold"/>
                                        <p:tgtEl>
                                          <p:spTgt spid="3">
                                            <p:txEl>
                                              <p:pRg st="10" end="10"/>
                                            </p:txEl>
                                          </p:spTgt>
                                        </p:tgtEl>
                                        <p:attrNameLst>
                                          <p:attrName>ppt_w</p:attrName>
                                        </p:attrNameLst>
                                      </p:cBhvr>
                                      <p:tavLst>
                                        <p:tav tm="0" fmla="#ppt_w*sin(2.5*pi*$)">
                                          <p:val>
                                            <p:fltVal val="0"/>
                                          </p:val>
                                        </p:tav>
                                        <p:tav tm="100000">
                                          <p:val>
                                            <p:fltVal val="1"/>
                                          </p:val>
                                        </p:tav>
                                      </p:tavLst>
                                    </p:anim>
                                    <p:anim calcmode="lin" valueType="num">
                                      <p:cBhvr>
                                        <p:cTn id="54" dur="2000" fill="hold"/>
                                        <p:tgtEl>
                                          <p:spTgt spid="3">
                                            <p:txEl>
                                              <p:pRg st="10" end="1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a:t>Learning Contents</a:t>
            </a:r>
            <a:endParaRPr lang="en-US" sz="3200" dirty="0"/>
          </a:p>
        </p:txBody>
      </p:sp>
      <p:sp>
        <p:nvSpPr>
          <p:cNvPr id="3" name="Content Placeholder 2"/>
          <p:cNvSpPr>
            <a:spLocks noGrp="1"/>
          </p:cNvSpPr>
          <p:nvPr>
            <p:ph idx="1"/>
          </p:nvPr>
        </p:nvSpPr>
        <p:spPr>
          <a:xfrm>
            <a:off x="457200" y="762000"/>
            <a:ext cx="8229600" cy="5562600"/>
          </a:xfrm>
        </p:spPr>
        <p:txBody>
          <a:bodyPr>
            <a:normAutofit/>
          </a:bodyPr>
          <a:lstStyle/>
          <a:p>
            <a:pPr>
              <a:buFont typeface="Wingdings" panose="05000000000000000000" pitchFamily="2" charset="2"/>
              <a:buChar char="Ø"/>
            </a:pPr>
            <a:r>
              <a:rPr lang="en-US" sz="2000" dirty="0">
                <a:solidFill>
                  <a:schemeClr val="tx1"/>
                </a:solidFill>
                <a:uFillTx/>
              </a:rPr>
              <a:t>9.0 Practical 15 Minutes Class Group Discussion Debate  Exercise In Critical </a:t>
            </a:r>
            <a:r>
              <a:rPr lang="en-US" sz="2000" dirty="0" smtClean="0">
                <a:solidFill>
                  <a:schemeClr val="tx1"/>
                </a:solidFill>
                <a:uFillTx/>
              </a:rPr>
              <a:t>Thinking.</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rPr>
              <a:t>10.0 Mini Case Studies For Brainstorming Critical Analysis Group Discussions</a:t>
            </a:r>
            <a:r>
              <a:rPr lang="en-US" sz="2000" dirty="0" smtClean="0">
                <a:solidFill>
                  <a:schemeClr val="tx1"/>
                </a:solidFill>
                <a:uFillTx/>
              </a:rPr>
              <a:t>.</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rPr>
              <a:t>11.0 Summary &amp; </a:t>
            </a:r>
            <a:r>
              <a:rPr lang="en-US" sz="2000" dirty="0" smtClean="0">
                <a:solidFill>
                  <a:schemeClr val="tx1"/>
                </a:solidFill>
                <a:uFillTx/>
              </a:rPr>
              <a:t>Conclusion.</a:t>
            </a:r>
            <a:br>
              <a:rPr lang="en-US" sz="2000" dirty="0">
                <a:solidFill>
                  <a:schemeClr val="tx1"/>
                </a:solidFill>
                <a:uFillTx/>
              </a:rPr>
            </a:br>
            <a:endParaRPr lang="en-US" sz="4100" dirty="0" smtClean="0"/>
          </a:p>
          <a:p>
            <a:pPr>
              <a:buFont typeface="Wingdings" panose="05000000000000000000" pitchFamily="2" charset="2"/>
              <a:buChar char="Ø"/>
            </a:pPr>
            <a:endParaRPr lang="en-US" dirty="0" smtClean="0"/>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p:txBody>
      </p:sp>
      <p:sp>
        <p:nvSpPr>
          <p:cNvPr id="4" name="Footer Placeholder 3"/>
          <p:cNvSpPr>
            <a:spLocks noGrp="1"/>
          </p:cNvSpPr>
          <p:nvPr>
            <p:ph type="ftr" sz="quarter" idx="11"/>
          </p:nvPr>
        </p:nvSpPr>
        <p:spPr>
          <a:xfrm>
            <a:off x="762000" y="6356350"/>
            <a:ext cx="7543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3200" dirty="0" smtClean="0"/>
              <a:t>1.0 What Is Critical Thinking?</a:t>
            </a:r>
            <a:endParaRPr lang="en-US" sz="3200" dirty="0"/>
          </a:p>
        </p:txBody>
      </p:sp>
      <p:sp>
        <p:nvSpPr>
          <p:cNvPr id="3" name="Content Placeholder 2"/>
          <p:cNvSpPr>
            <a:spLocks noGrp="1"/>
          </p:cNvSpPr>
          <p:nvPr>
            <p:ph idx="1"/>
          </p:nvPr>
        </p:nvSpPr>
        <p:spPr>
          <a:xfrm>
            <a:off x="457200" y="762000"/>
            <a:ext cx="8229600" cy="5486400"/>
          </a:xfrm>
        </p:spPr>
        <p:txBody>
          <a:bodyPr>
            <a:noAutofit/>
          </a:bodyPr>
          <a:lstStyle/>
          <a:p>
            <a:pPr>
              <a:buFont typeface="Wingdings" panose="05000000000000000000" pitchFamily="2" charset="2"/>
              <a:buChar char="Ø"/>
            </a:pPr>
            <a:endParaRPr lang="en-US" sz="2000" dirty="0" smtClean="0">
              <a:solidFill>
                <a:schemeClr val="tx1"/>
              </a:solidFill>
              <a:uFillTx/>
            </a:endParaRPr>
          </a:p>
          <a:p>
            <a:pPr>
              <a:buFont typeface="Wingdings" panose="05000000000000000000" pitchFamily="2" charset="2"/>
              <a:buChar char="Ø"/>
            </a:pP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a:t>
            </a:r>
            <a:r>
              <a:rPr lang="en-US" sz="2000" dirty="0">
                <a:solidFill>
                  <a:schemeClr val="tx1"/>
                </a:solidFill>
                <a:uFillTx/>
              </a:rPr>
              <a:t>Critical </a:t>
            </a:r>
            <a:r>
              <a:rPr lang="en-US" sz="2000" dirty="0" smtClean="0">
                <a:solidFill>
                  <a:schemeClr val="tx1"/>
                </a:solidFill>
                <a:uFillTx/>
              </a:rPr>
              <a:t>Thinking </a:t>
            </a:r>
            <a:r>
              <a:rPr lang="en-US" sz="2000" dirty="0">
                <a:solidFill>
                  <a:schemeClr val="tx1"/>
                </a:solidFill>
                <a:uFillTx/>
              </a:rPr>
              <a:t>is the intellectually disciplined process of actively and skillfully conceptualizing, applying, analyzing, synthesizing, and/or evaluating information gathered from, or generated by, observation, experience, reflection, reasoning, or communication, as a guide to belief and action</a:t>
            </a:r>
            <a:r>
              <a:rPr lang="en-US" sz="2000" dirty="0" smtClean="0">
                <a:solidFill>
                  <a:schemeClr val="tx1"/>
                </a:solidFill>
                <a:uFillTx/>
              </a:rPr>
              <a:t>.”</a:t>
            </a:r>
            <a:endParaRPr lang="en-US" sz="2000" dirty="0" smtClean="0">
              <a:solidFill>
                <a:schemeClr val="tx1"/>
              </a:solidFill>
              <a:uFillTx/>
            </a:endParaRPr>
          </a:p>
          <a:p>
            <a:pPr>
              <a:buFont typeface="Wingdings" panose="05000000000000000000" pitchFamily="2" charset="2"/>
              <a:buChar char="Ø"/>
            </a:pPr>
            <a:endParaRPr lang="en-US" sz="2000" dirty="0" smtClean="0">
              <a:solidFill>
                <a:schemeClr val="tx1"/>
              </a:solidFill>
              <a:uFillTx/>
            </a:endParaRPr>
          </a:p>
          <a:p>
            <a:pPr>
              <a:buFont typeface="Wingdings" panose="05000000000000000000" pitchFamily="2" charset="2"/>
              <a:buChar char="Ø"/>
            </a:pPr>
            <a:r>
              <a:rPr lang="en-US" sz="2000" dirty="0">
                <a:uFillTx/>
                <a:sym typeface="+mn-ea"/>
              </a:rPr>
              <a:t>“Critical Thinking  is the analysis of available facts, evidence, observations, and arguments in order to form a judgment by the application of rational, skeptical, and unbiased analyses and evaluation.”</a:t>
            </a:r>
            <a:endParaRPr lang="en-US" sz="2000" dirty="0">
              <a:solidFill>
                <a:schemeClr val="tx1"/>
              </a:solidFill>
              <a:uFillTx/>
            </a:endParaRPr>
          </a:p>
          <a:p>
            <a:pPr>
              <a:buFont typeface="Wingdings" panose="05000000000000000000" pitchFamily="2" charset="2"/>
              <a:buChar char="Ø"/>
            </a:pPr>
            <a:endParaRPr lang="en-US" sz="2000" dirty="0"/>
          </a:p>
          <a:p>
            <a:pPr>
              <a:buFont typeface="Wingdings" panose="05000000000000000000" pitchFamily="2" charset="2"/>
              <a:buChar char="Ø"/>
            </a:pPr>
            <a:endParaRPr lang="en-US" sz="2000" dirty="0" smtClean="0">
              <a:solidFill>
                <a:schemeClr val="tx1"/>
              </a:solidFill>
              <a:uFillTx/>
            </a:endParaRPr>
          </a:p>
        </p:txBody>
      </p:sp>
      <p:sp>
        <p:nvSpPr>
          <p:cNvPr id="4" name="Footer Placeholder 3"/>
          <p:cNvSpPr>
            <a:spLocks noGrp="1"/>
          </p:cNvSpPr>
          <p:nvPr>
            <p:ph type="ftr" sz="quarter" idx="11"/>
          </p:nvPr>
        </p:nvSpPr>
        <p:spPr>
          <a:xfrm>
            <a:off x="838200" y="6356350"/>
            <a:ext cx="74676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anim calcmode="lin" valueType="num">
                                      <p:cBhvr>
                                        <p:cTn id="14"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5"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2000"/>
                                        <p:tgtEl>
                                          <p:spTgt spid="3">
                                            <p:txEl>
                                              <p:pRg st="4" end="4"/>
                                            </p:txEl>
                                          </p:spTgt>
                                        </p:tgtEl>
                                      </p:cBhvr>
                                    </p:animEffect>
                                    <p:anim calcmode="lin" valueType="num">
                                      <p:cBhvr>
                                        <p:cTn id="21"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2"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t>1.0 What Is Critical Thinking?</a:t>
            </a:r>
            <a:endParaRPr lang="en-US" dirty="0"/>
          </a:p>
        </p:txBody>
      </p:sp>
      <p:sp>
        <p:nvSpPr>
          <p:cNvPr id="3" name="Content Placeholder 2"/>
          <p:cNvSpPr>
            <a:spLocks noGrp="1"/>
          </p:cNvSpPr>
          <p:nvPr>
            <p:ph idx="1"/>
          </p:nvPr>
        </p:nvSpPr>
        <p:spPr>
          <a:xfrm>
            <a:off x="457200" y="914400"/>
            <a:ext cx="8229600" cy="5211763"/>
          </a:xfrm>
        </p:spPr>
        <p:txBody>
          <a:bodyPr/>
          <a:lstStyle/>
          <a:p>
            <a:pPr>
              <a:buFont typeface="Wingdings" panose="05000000000000000000" pitchFamily="2" charset="2"/>
              <a:buChar char="Ø"/>
            </a:pPr>
            <a:r>
              <a:rPr lang="en-US" sz="2000" dirty="0">
                <a:solidFill>
                  <a:schemeClr val="tx1"/>
                </a:solidFill>
                <a:uFillTx/>
              </a:rPr>
              <a:t>“According to the Paul-Elder framework, critical thinking is the:</a:t>
            </a:r>
            <a:endParaRPr lang="en-US" sz="2000" dirty="0">
              <a:solidFill>
                <a:schemeClr val="tx1"/>
              </a:solidFill>
              <a:uFillTx/>
            </a:endParaRPr>
          </a:p>
          <a:p>
            <a:pPr>
              <a:buFont typeface="Wingdings" panose="05000000000000000000" pitchFamily="2" charset="2"/>
              <a:buChar char="ü"/>
            </a:pPr>
            <a:r>
              <a:rPr lang="en-US" sz="2000" b="1" dirty="0">
                <a:solidFill>
                  <a:schemeClr val="tx1"/>
                </a:solidFill>
                <a:uFillTx/>
              </a:rPr>
              <a:t>Analysis of thinking</a:t>
            </a:r>
            <a:r>
              <a:rPr lang="en-US" sz="2000" dirty="0">
                <a:solidFill>
                  <a:schemeClr val="tx1"/>
                </a:solidFill>
                <a:uFillTx/>
              </a:rPr>
              <a:t> by focusing on the parts or structures of thinking ("the Elements of Thought")</a:t>
            </a:r>
            <a:endParaRPr lang="en-US" sz="2000" dirty="0">
              <a:solidFill>
                <a:schemeClr val="tx1"/>
              </a:solidFill>
              <a:uFillTx/>
            </a:endParaRPr>
          </a:p>
          <a:p>
            <a:pPr>
              <a:buFont typeface="Wingdings" panose="05000000000000000000" pitchFamily="2" charset="2"/>
              <a:buChar char="ü"/>
            </a:pPr>
            <a:r>
              <a:rPr lang="en-US" sz="2000" b="1" dirty="0">
                <a:solidFill>
                  <a:schemeClr val="tx1"/>
                </a:solidFill>
                <a:uFillTx/>
              </a:rPr>
              <a:t>Evaluation of thinking</a:t>
            </a:r>
            <a:r>
              <a:rPr lang="en-US" sz="2000" dirty="0">
                <a:solidFill>
                  <a:schemeClr val="tx1"/>
                </a:solidFill>
                <a:uFillTx/>
              </a:rPr>
              <a:t> by focusing on the quality ("the Universal Intellectual Standards")</a:t>
            </a:r>
            <a:endParaRPr lang="en-US" sz="2000" dirty="0">
              <a:solidFill>
                <a:schemeClr val="tx1"/>
              </a:solidFill>
              <a:uFillTx/>
            </a:endParaRPr>
          </a:p>
          <a:p>
            <a:pPr>
              <a:buFont typeface="Wingdings" panose="05000000000000000000" pitchFamily="2" charset="2"/>
              <a:buChar char="ü"/>
            </a:pPr>
            <a:r>
              <a:rPr lang="en-US" sz="2000" b="1" dirty="0">
                <a:solidFill>
                  <a:schemeClr val="tx1"/>
                </a:solidFill>
                <a:uFillTx/>
              </a:rPr>
              <a:t>Improvement of thinking</a:t>
            </a:r>
            <a:r>
              <a:rPr lang="en-US" sz="2000" dirty="0">
                <a:solidFill>
                  <a:schemeClr val="tx1"/>
                </a:solidFill>
                <a:uFillTx/>
              </a:rPr>
              <a:t> by using what you have learned ("the Intellectual Traits</a:t>
            </a:r>
            <a:r>
              <a:rPr lang="en-US" sz="2000" dirty="0" smtClean="0">
                <a:solidFill>
                  <a:schemeClr val="tx1"/>
                </a:solidFill>
                <a:uFillTx/>
              </a:rPr>
              <a:t>").”</a:t>
            </a:r>
            <a:endParaRPr lang="en-US" sz="2000" dirty="0">
              <a:solidFill>
                <a:schemeClr val="tx1"/>
              </a:solidFill>
              <a:uFillTx/>
            </a:endParaRPr>
          </a:p>
          <a:p>
            <a:pPr>
              <a:buFont typeface="Wingdings" panose="05000000000000000000" pitchFamily="2" charset="2"/>
              <a:buChar char="Ø"/>
            </a:pPr>
            <a:endParaRPr lang="en-US" sz="2000" dirty="0">
              <a:solidFill>
                <a:schemeClr val="tx1"/>
              </a:solidFill>
              <a:uFillTx/>
            </a:endParaRPr>
          </a:p>
        </p:txBody>
      </p:sp>
      <p:sp>
        <p:nvSpPr>
          <p:cNvPr id="4" name="Footer Placeholder 3"/>
          <p:cNvSpPr>
            <a:spLocks noGrp="1"/>
          </p:cNvSpPr>
          <p:nvPr>
            <p:ph type="ftr" sz="quarter" idx="11"/>
          </p:nvPr>
        </p:nvSpPr>
        <p:spPr>
          <a:xfrm>
            <a:off x="762000" y="6356350"/>
            <a:ext cx="7543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heel(1)">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1.0 What Is Critical Thinking?</a:t>
            </a:r>
            <a:endParaRPr lang="en-US" dirty="0"/>
          </a:p>
        </p:txBody>
      </p:sp>
      <p:sp>
        <p:nvSpPr>
          <p:cNvPr id="4" name="AutoShape 2" descr="Critical Thinking: What It Is and Why It's Important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pic>
        <p:nvPicPr>
          <p:cNvPr id="1028" name="Picture 4"/>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307975" y="914400"/>
            <a:ext cx="8455025" cy="5486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a:xfrm>
            <a:off x="838200" y="6356350"/>
            <a:ext cx="74676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sz="3200" dirty="0" smtClean="0"/>
              <a:t>2.0  Important Attributes Of Critical Thinkers In Various Aspects Of Life?</a:t>
            </a:r>
            <a:endParaRPr lang="en-US" sz="3200" dirty="0"/>
          </a:p>
        </p:txBody>
      </p:sp>
      <p:sp>
        <p:nvSpPr>
          <p:cNvPr id="3" name="Content Placeholder 2"/>
          <p:cNvSpPr>
            <a:spLocks noGrp="1"/>
          </p:cNvSpPr>
          <p:nvPr>
            <p:ph idx="1"/>
          </p:nvPr>
        </p:nvSpPr>
        <p:spPr>
          <a:xfrm>
            <a:off x="457200" y="1295400"/>
            <a:ext cx="8229600" cy="5105400"/>
          </a:xfrm>
        </p:spPr>
        <p:txBody>
          <a:bodyPr>
            <a:normAutofit/>
          </a:bodyPr>
          <a:lstStyle/>
          <a:p>
            <a:pPr>
              <a:buFont typeface="Wingdings" panose="05000000000000000000" pitchFamily="2" charset="2"/>
              <a:buChar char="Ø"/>
            </a:pPr>
            <a:r>
              <a:rPr lang="en-US" sz="2000" b="1" dirty="0" smtClean="0">
                <a:solidFill>
                  <a:schemeClr val="tx1"/>
                </a:solidFill>
                <a:uFillTx/>
              </a:rPr>
              <a:t>“Critical Thinkers</a:t>
            </a:r>
            <a:r>
              <a:rPr lang="en-US" sz="2000" b="1" dirty="0">
                <a:solidFill>
                  <a:schemeClr val="tx1"/>
                </a:solidFill>
                <a:uFillTx/>
              </a:rPr>
              <a:t>:</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Ask questions.</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Gather relevant information.</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Think through solutions and conclusions.</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Consider alternative systems of thought.</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Communicate effectively</a:t>
            </a:r>
            <a:r>
              <a:rPr lang="en-US" sz="2000" dirty="0" smtClean="0">
                <a:solidFill>
                  <a:schemeClr val="tx1"/>
                </a:solidFill>
                <a:uFillTx/>
              </a:rPr>
              <a:t>.”</a:t>
            </a:r>
            <a:endParaRPr lang="en-US" sz="2000" dirty="0">
              <a:solidFill>
                <a:schemeClr val="tx1"/>
              </a:solidFill>
              <a:uFillTx/>
            </a:endParaRPr>
          </a:p>
          <a:p>
            <a:pPr marL="0" indent="0">
              <a:buNone/>
            </a:pPr>
            <a:endParaRPr lang="en-US" sz="2000" dirty="0">
              <a:solidFill>
                <a:schemeClr val="tx1"/>
              </a:solidFill>
              <a:uFillTx/>
            </a:endParaRPr>
          </a:p>
        </p:txBody>
      </p:sp>
      <p:sp>
        <p:nvSpPr>
          <p:cNvPr id="4" name="Footer Placeholder 3"/>
          <p:cNvSpPr>
            <a:spLocks noGrp="1"/>
          </p:cNvSpPr>
          <p:nvPr>
            <p:ph type="ftr" sz="quarter" idx="11"/>
          </p:nvPr>
        </p:nvSpPr>
        <p:spPr>
          <a:xfrm>
            <a:off x="1066800" y="6356350"/>
            <a:ext cx="7162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2000"/>
                                        <p:tgtEl>
                                          <p:spTgt spid="3">
                                            <p:txEl>
                                              <p:pRg st="2" end="2"/>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ircle(in)">
                                      <p:cBhvr>
                                        <p:cTn id="25" dur="2000"/>
                                        <p:tgtEl>
                                          <p:spTgt spid="3">
                                            <p:txEl>
                                              <p:pRg st="4" end="4"/>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circle(in)">
                                      <p:cBhvr>
                                        <p:cTn id="28"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smtClean="0"/>
              <a:t>3.0  Key Critical Thinking Skills?</a:t>
            </a:r>
            <a:endParaRPr lang="en-US" sz="3200" dirty="0"/>
          </a:p>
        </p:txBody>
      </p:sp>
      <p:sp>
        <p:nvSpPr>
          <p:cNvPr id="3" name="Content Placeholder 2"/>
          <p:cNvSpPr>
            <a:spLocks noGrp="1"/>
          </p:cNvSpPr>
          <p:nvPr>
            <p:ph idx="1"/>
          </p:nvPr>
        </p:nvSpPr>
        <p:spPr>
          <a:xfrm>
            <a:off x="457200" y="838200"/>
            <a:ext cx="8229600" cy="5562600"/>
          </a:xfrm>
        </p:spPr>
        <p:txBody>
          <a:bodyPr/>
          <a:lstStyle/>
          <a:p>
            <a:pPr>
              <a:buFont typeface="Wingdings" panose="05000000000000000000" pitchFamily="2" charset="2"/>
              <a:buChar char="q"/>
            </a:pPr>
            <a:r>
              <a:rPr lang="en-US" sz="4000" dirty="0" smtClean="0"/>
              <a:t>“The Key Critical Thinking Skills Are:</a:t>
            </a:r>
            <a:endParaRPr lang="en-US" sz="4000" dirty="0" smtClean="0"/>
          </a:p>
          <a:p>
            <a:pPr>
              <a:buFont typeface="Wingdings" panose="05000000000000000000" pitchFamily="2" charset="2"/>
              <a:buChar char="ü"/>
            </a:pPr>
            <a:r>
              <a:rPr lang="en-US" sz="2000" dirty="0" smtClean="0">
                <a:solidFill>
                  <a:schemeClr val="tx1"/>
                </a:solidFill>
                <a:uFillTx/>
              </a:rPr>
              <a:t> </a:t>
            </a:r>
            <a:r>
              <a:rPr lang="en-US" sz="2000" b="1" dirty="0">
                <a:solidFill>
                  <a:schemeClr val="tx1"/>
                </a:solidFill>
                <a:uFillTx/>
              </a:rPr>
              <a:t>identifying biases</a:t>
            </a:r>
            <a:r>
              <a:rPr lang="en-US" sz="2000" b="1" dirty="0" smtClean="0">
                <a:solidFill>
                  <a:schemeClr val="tx1"/>
                </a:solidFill>
                <a:uFillTx/>
              </a:rPr>
              <a:t>,</a:t>
            </a:r>
            <a:endParaRPr lang="en-US" sz="2000" b="1" dirty="0" smtClean="0">
              <a:solidFill>
                <a:schemeClr val="tx1"/>
              </a:solidFill>
              <a:uFillTx/>
            </a:endParaRPr>
          </a:p>
          <a:p>
            <a:pPr>
              <a:buFont typeface="Wingdings" panose="05000000000000000000" pitchFamily="2" charset="2"/>
              <a:buChar char="ü"/>
            </a:pPr>
            <a:r>
              <a:rPr lang="en-US" sz="2000" b="1" dirty="0" smtClean="0">
                <a:solidFill>
                  <a:schemeClr val="tx1"/>
                </a:solidFill>
                <a:uFillTx/>
              </a:rPr>
              <a:t> </a:t>
            </a:r>
            <a:r>
              <a:rPr lang="en-US" sz="2000" b="1" dirty="0">
                <a:solidFill>
                  <a:schemeClr val="tx1"/>
                </a:solidFill>
                <a:uFillTx/>
              </a:rPr>
              <a:t>inference, </a:t>
            </a:r>
            <a:endParaRPr lang="en-US" sz="2000" b="1" dirty="0" smtClean="0">
              <a:solidFill>
                <a:schemeClr val="tx1"/>
              </a:solidFill>
              <a:uFillTx/>
            </a:endParaRPr>
          </a:p>
          <a:p>
            <a:pPr>
              <a:buFont typeface="Wingdings" panose="05000000000000000000" pitchFamily="2" charset="2"/>
              <a:buChar char="ü"/>
            </a:pPr>
            <a:r>
              <a:rPr lang="en-US" sz="2000" b="1" dirty="0" smtClean="0">
                <a:solidFill>
                  <a:schemeClr val="tx1"/>
                </a:solidFill>
                <a:uFillTx/>
              </a:rPr>
              <a:t>research</a:t>
            </a:r>
            <a:r>
              <a:rPr lang="en-US" sz="2000" b="1" dirty="0">
                <a:solidFill>
                  <a:schemeClr val="tx1"/>
                </a:solidFill>
                <a:uFillTx/>
              </a:rPr>
              <a:t>, </a:t>
            </a:r>
            <a:endParaRPr lang="en-US" sz="2000" b="1" dirty="0" smtClean="0">
              <a:solidFill>
                <a:schemeClr val="tx1"/>
              </a:solidFill>
              <a:uFillTx/>
            </a:endParaRPr>
          </a:p>
          <a:p>
            <a:pPr>
              <a:buFont typeface="Wingdings" panose="05000000000000000000" pitchFamily="2" charset="2"/>
              <a:buChar char="ü"/>
            </a:pPr>
            <a:r>
              <a:rPr lang="en-US" sz="2000" b="1" dirty="0" smtClean="0">
                <a:solidFill>
                  <a:schemeClr val="tx1"/>
                </a:solidFill>
                <a:uFillTx/>
              </a:rPr>
              <a:t>identification</a:t>
            </a:r>
            <a:r>
              <a:rPr lang="en-US" sz="2000" b="1" dirty="0">
                <a:solidFill>
                  <a:schemeClr val="tx1"/>
                </a:solidFill>
                <a:uFillTx/>
              </a:rPr>
              <a:t>, </a:t>
            </a:r>
            <a:endParaRPr lang="en-US" sz="2000" b="1" dirty="0" smtClean="0">
              <a:solidFill>
                <a:schemeClr val="tx1"/>
              </a:solidFill>
              <a:uFillTx/>
            </a:endParaRPr>
          </a:p>
          <a:p>
            <a:pPr>
              <a:buFont typeface="Wingdings" panose="05000000000000000000" pitchFamily="2" charset="2"/>
              <a:buChar char="ü"/>
            </a:pPr>
            <a:r>
              <a:rPr lang="en-US" sz="2000" b="1" dirty="0" smtClean="0">
                <a:solidFill>
                  <a:schemeClr val="tx1"/>
                </a:solidFill>
                <a:uFillTx/>
              </a:rPr>
              <a:t>curiosity</a:t>
            </a:r>
            <a:r>
              <a:rPr lang="en-US" sz="2000" b="1" dirty="0">
                <a:solidFill>
                  <a:schemeClr val="tx1"/>
                </a:solidFill>
                <a:uFillTx/>
              </a:rPr>
              <a:t>, and </a:t>
            </a:r>
            <a:endParaRPr lang="en-US" sz="2000" b="1" dirty="0" smtClean="0">
              <a:solidFill>
                <a:schemeClr val="tx1"/>
              </a:solidFill>
              <a:uFillTx/>
            </a:endParaRPr>
          </a:p>
          <a:p>
            <a:pPr>
              <a:buFont typeface="Wingdings" panose="05000000000000000000" pitchFamily="2" charset="2"/>
              <a:buChar char="ü"/>
            </a:pPr>
            <a:r>
              <a:rPr lang="en-US" sz="2000" b="1" dirty="0" smtClean="0">
                <a:solidFill>
                  <a:schemeClr val="tx1"/>
                </a:solidFill>
                <a:uFillTx/>
              </a:rPr>
              <a:t>judging </a:t>
            </a:r>
            <a:r>
              <a:rPr lang="en-US" sz="2000" b="1" dirty="0">
                <a:solidFill>
                  <a:schemeClr val="tx1"/>
                </a:solidFill>
                <a:uFillTx/>
              </a:rPr>
              <a:t>relevance</a:t>
            </a:r>
            <a:r>
              <a:rPr lang="en-US" sz="2000" dirty="0" smtClean="0">
                <a:solidFill>
                  <a:schemeClr val="tx1"/>
                </a:solidFill>
                <a:uFillTx/>
              </a:rPr>
              <a:t>.”</a:t>
            </a: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914400" y="6356350"/>
            <a:ext cx="73152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2000"/>
                                        <p:tgtEl>
                                          <p:spTgt spid="3">
                                            <p:txEl>
                                              <p:pRg st="2" end="2"/>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ircle(in)">
                                      <p:cBhvr>
                                        <p:cTn id="25" dur="2000"/>
                                        <p:tgtEl>
                                          <p:spTgt spid="3">
                                            <p:txEl>
                                              <p:pRg st="4" end="4"/>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circle(in)">
                                      <p:cBhvr>
                                        <p:cTn id="28" dur="2000"/>
                                        <p:tgtEl>
                                          <p:spTgt spid="3">
                                            <p:txEl>
                                              <p:pRg st="5" end="5"/>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circle(in)">
                                      <p:cBhvr>
                                        <p:cTn id="31"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fontScale="90000"/>
          </a:bodyPr>
          <a:lstStyle/>
          <a:p>
            <a:br>
              <a:rPr lang="en-US" sz="2200" dirty="0" smtClean="0"/>
            </a:br>
            <a:br>
              <a:rPr lang="en-US" sz="2200" dirty="0" smtClean="0"/>
            </a:br>
            <a:r>
              <a:rPr lang="en-US" sz="3600" dirty="0" smtClean="0"/>
              <a:t>4.0</a:t>
            </a:r>
            <a:r>
              <a:rPr lang="en-US" sz="2200" dirty="0" smtClean="0"/>
              <a:t>   </a:t>
            </a:r>
            <a:r>
              <a:rPr lang="en-US" sz="3600" dirty="0" smtClean="0"/>
              <a:t>Stages </a:t>
            </a:r>
            <a:r>
              <a:rPr lang="en-US" sz="3600" dirty="0"/>
              <a:t>Required For Development As A Critical </a:t>
            </a:r>
            <a:r>
              <a:rPr lang="en-US" sz="3600" dirty="0" smtClean="0"/>
              <a:t>Thinker? </a:t>
            </a:r>
            <a:br>
              <a:rPr lang="en-US" sz="3600" dirty="0"/>
            </a:br>
            <a:endParaRPr lang="en-US" sz="3600" dirty="0"/>
          </a:p>
        </p:txBody>
      </p:sp>
      <p:sp>
        <p:nvSpPr>
          <p:cNvPr id="3" name="Content Placeholder 2"/>
          <p:cNvSpPr>
            <a:spLocks noGrp="1"/>
          </p:cNvSpPr>
          <p:nvPr>
            <p:ph idx="1"/>
          </p:nvPr>
        </p:nvSpPr>
        <p:spPr>
          <a:xfrm>
            <a:off x="457200" y="1219200"/>
            <a:ext cx="8229600" cy="5181600"/>
          </a:xfrm>
        </p:spPr>
        <p:txBody>
          <a:bodyPr>
            <a:normAutofit/>
          </a:bodyPr>
          <a:lstStyle/>
          <a:p>
            <a:pPr marL="0" indent="0">
              <a:buNone/>
            </a:pPr>
            <a:r>
              <a:rPr lang="en-US" sz="3500" b="1" dirty="0" smtClean="0"/>
              <a:t>**</a:t>
            </a:r>
            <a:r>
              <a:rPr lang="en-US" sz="2000" b="1" dirty="0" smtClean="0">
                <a:solidFill>
                  <a:schemeClr val="tx1"/>
                </a:solidFill>
                <a:uFillTx/>
              </a:rPr>
              <a:t>Stage </a:t>
            </a:r>
            <a:r>
              <a:rPr lang="en-US" sz="2000" b="1" dirty="0">
                <a:solidFill>
                  <a:schemeClr val="tx1"/>
                </a:solidFill>
                <a:uFillTx/>
              </a:rPr>
              <a:t>One:</a:t>
            </a:r>
            <a:r>
              <a:rPr lang="en-US" sz="2000" dirty="0">
                <a:solidFill>
                  <a:schemeClr val="tx1"/>
                </a:solidFill>
                <a:uFillTx/>
              </a:rPr>
              <a:t> </a:t>
            </a:r>
            <a:r>
              <a:rPr lang="en-US" sz="2000" b="1" dirty="0">
                <a:solidFill>
                  <a:schemeClr val="tx1"/>
                </a:solidFill>
                <a:uFillTx/>
              </a:rPr>
              <a:t>The Unreflective Thinker </a:t>
            </a:r>
            <a:r>
              <a:rPr lang="en-US" sz="2000" dirty="0">
                <a:solidFill>
                  <a:schemeClr val="tx1"/>
                </a:solidFill>
                <a:uFillTx/>
              </a:rPr>
              <a:t>(we are </a:t>
            </a:r>
            <a:r>
              <a:rPr lang="en-US" sz="2000" dirty="0" smtClean="0">
                <a:solidFill>
                  <a:schemeClr val="tx1"/>
                </a:solidFill>
                <a:uFillTx/>
              </a:rPr>
              <a:t>unaware </a:t>
            </a:r>
            <a:r>
              <a:rPr lang="en-US" sz="2000" dirty="0">
                <a:solidFill>
                  <a:schemeClr val="tx1"/>
                </a:solidFill>
                <a:uFillTx/>
              </a:rPr>
              <a:t>of significant problems in our thinking</a:t>
            </a:r>
            <a:r>
              <a:rPr lang="en-US" sz="2000" dirty="0" smtClean="0">
                <a:solidFill>
                  <a:schemeClr val="tx1"/>
                </a:solidFill>
                <a:uFillTx/>
              </a:rPr>
              <a:t>).</a:t>
            </a:r>
            <a:br>
              <a:rPr lang="en-US" sz="2000" dirty="0">
                <a:solidFill>
                  <a:schemeClr val="tx1"/>
                </a:solidFill>
                <a:uFillTx/>
              </a:rPr>
            </a:br>
            <a:r>
              <a:rPr lang="en-US" sz="2000" dirty="0" smtClean="0">
                <a:solidFill>
                  <a:schemeClr val="tx1"/>
                </a:solidFill>
                <a:uFillTx/>
              </a:rPr>
              <a:t>**</a:t>
            </a:r>
            <a:r>
              <a:rPr lang="en-US" sz="2000" b="1" dirty="0" smtClean="0">
                <a:solidFill>
                  <a:schemeClr val="tx1"/>
                </a:solidFill>
                <a:uFillTx/>
              </a:rPr>
              <a:t>Stage </a:t>
            </a:r>
            <a:r>
              <a:rPr lang="en-US" sz="2000" b="1" dirty="0">
                <a:solidFill>
                  <a:schemeClr val="tx1"/>
                </a:solidFill>
                <a:uFillTx/>
              </a:rPr>
              <a:t>Two:</a:t>
            </a:r>
            <a:r>
              <a:rPr lang="en-US" sz="2000" dirty="0">
                <a:solidFill>
                  <a:schemeClr val="tx1"/>
                </a:solidFill>
                <a:uFillTx/>
              </a:rPr>
              <a:t> </a:t>
            </a:r>
            <a:r>
              <a:rPr lang="en-US" sz="2000" b="1" dirty="0">
                <a:solidFill>
                  <a:schemeClr val="tx1"/>
                </a:solidFill>
                <a:uFillTx/>
              </a:rPr>
              <a:t>The Challenged Thinker </a:t>
            </a:r>
            <a:r>
              <a:rPr lang="en-US" sz="2000" dirty="0">
                <a:solidFill>
                  <a:schemeClr val="tx1"/>
                </a:solidFill>
                <a:uFillTx/>
              </a:rPr>
              <a:t>(we become aware of problems in our thinking</a:t>
            </a:r>
            <a:r>
              <a:rPr lang="en-US" sz="2000" dirty="0" smtClean="0">
                <a:solidFill>
                  <a:schemeClr val="tx1"/>
                </a:solidFill>
                <a:uFillTx/>
              </a:rPr>
              <a:t>).</a:t>
            </a:r>
            <a:br>
              <a:rPr lang="en-US" sz="2000" dirty="0">
                <a:solidFill>
                  <a:schemeClr val="tx1"/>
                </a:solidFill>
                <a:uFillTx/>
              </a:rPr>
            </a:br>
            <a:r>
              <a:rPr lang="en-US" sz="2000" dirty="0" smtClean="0">
                <a:solidFill>
                  <a:schemeClr val="tx1"/>
                </a:solidFill>
                <a:uFillTx/>
              </a:rPr>
              <a:t>**</a:t>
            </a:r>
            <a:r>
              <a:rPr lang="en-US" sz="2000" b="1" dirty="0" smtClean="0">
                <a:solidFill>
                  <a:schemeClr val="tx1"/>
                </a:solidFill>
                <a:uFillTx/>
              </a:rPr>
              <a:t>Stage </a:t>
            </a:r>
            <a:r>
              <a:rPr lang="en-US" sz="2000" b="1" dirty="0">
                <a:solidFill>
                  <a:schemeClr val="tx1"/>
                </a:solidFill>
                <a:uFillTx/>
              </a:rPr>
              <a:t>Three:</a:t>
            </a:r>
            <a:r>
              <a:rPr lang="en-US" sz="2000" dirty="0">
                <a:solidFill>
                  <a:schemeClr val="tx1"/>
                </a:solidFill>
                <a:uFillTx/>
              </a:rPr>
              <a:t> </a:t>
            </a:r>
            <a:r>
              <a:rPr lang="en-US" sz="2000" b="1" dirty="0">
                <a:solidFill>
                  <a:schemeClr val="tx1"/>
                </a:solidFill>
                <a:uFillTx/>
              </a:rPr>
              <a:t>The Beginning Thinker </a:t>
            </a:r>
            <a:r>
              <a:rPr lang="en-US" sz="2000" dirty="0">
                <a:solidFill>
                  <a:schemeClr val="tx1"/>
                </a:solidFill>
                <a:uFillTx/>
              </a:rPr>
              <a:t>(we try to improve but without regular practice</a:t>
            </a:r>
            <a:r>
              <a:rPr lang="en-US" sz="2000" dirty="0" smtClean="0">
                <a:solidFill>
                  <a:schemeClr val="tx1"/>
                </a:solidFill>
                <a:uFillTx/>
              </a:rPr>
              <a:t>).</a:t>
            </a:r>
            <a:br>
              <a:rPr lang="en-US" sz="2000" dirty="0">
                <a:solidFill>
                  <a:schemeClr val="tx1"/>
                </a:solidFill>
                <a:uFillTx/>
              </a:rPr>
            </a:br>
            <a:r>
              <a:rPr lang="en-US" sz="2000" dirty="0" smtClean="0">
                <a:solidFill>
                  <a:schemeClr val="tx1"/>
                </a:solidFill>
                <a:uFillTx/>
              </a:rPr>
              <a:t>**</a:t>
            </a:r>
            <a:r>
              <a:rPr lang="en-US" sz="2000" b="1" dirty="0" smtClean="0">
                <a:solidFill>
                  <a:schemeClr val="tx1"/>
                </a:solidFill>
                <a:uFillTx/>
              </a:rPr>
              <a:t>Stage </a:t>
            </a:r>
            <a:r>
              <a:rPr lang="en-US" sz="2000" b="1" dirty="0">
                <a:solidFill>
                  <a:schemeClr val="tx1"/>
                </a:solidFill>
                <a:uFillTx/>
              </a:rPr>
              <a:t>Four:</a:t>
            </a:r>
            <a:r>
              <a:rPr lang="en-US" sz="2000" dirty="0">
                <a:solidFill>
                  <a:schemeClr val="tx1"/>
                </a:solidFill>
                <a:uFillTx/>
              </a:rPr>
              <a:t> </a:t>
            </a:r>
            <a:r>
              <a:rPr lang="en-US" sz="2000" b="1" dirty="0">
                <a:solidFill>
                  <a:schemeClr val="tx1"/>
                </a:solidFill>
                <a:uFillTx/>
              </a:rPr>
              <a:t>The Practicing Thinker </a:t>
            </a:r>
            <a:r>
              <a:rPr lang="en-US" sz="2000" dirty="0">
                <a:solidFill>
                  <a:schemeClr val="tx1"/>
                </a:solidFill>
                <a:uFillTx/>
              </a:rPr>
              <a:t>(we recognize the necessity of regular practice</a:t>
            </a:r>
            <a:r>
              <a:rPr lang="en-US" sz="2000" dirty="0" smtClean="0">
                <a:solidFill>
                  <a:schemeClr val="tx1"/>
                </a:solidFill>
                <a:uFillTx/>
              </a:rPr>
              <a:t>).</a:t>
            </a:r>
            <a:br>
              <a:rPr lang="en-US" sz="2000" dirty="0">
                <a:solidFill>
                  <a:schemeClr val="tx1"/>
                </a:solidFill>
                <a:uFillTx/>
              </a:rPr>
            </a:br>
            <a:r>
              <a:rPr lang="en-US" sz="2000" dirty="0" smtClean="0">
                <a:solidFill>
                  <a:schemeClr val="tx1"/>
                </a:solidFill>
                <a:uFillTx/>
              </a:rPr>
              <a:t>**</a:t>
            </a:r>
            <a:r>
              <a:rPr lang="en-US" sz="2000" b="1" dirty="0" smtClean="0">
                <a:solidFill>
                  <a:schemeClr val="tx1"/>
                </a:solidFill>
                <a:uFillTx/>
              </a:rPr>
              <a:t>Stage </a:t>
            </a:r>
            <a:r>
              <a:rPr lang="en-US" sz="2000" b="1" dirty="0">
                <a:solidFill>
                  <a:schemeClr val="tx1"/>
                </a:solidFill>
                <a:uFillTx/>
              </a:rPr>
              <a:t>Five:</a:t>
            </a:r>
            <a:r>
              <a:rPr lang="en-US" sz="2000" dirty="0">
                <a:solidFill>
                  <a:schemeClr val="tx1"/>
                </a:solidFill>
                <a:uFillTx/>
              </a:rPr>
              <a:t> </a:t>
            </a:r>
            <a:r>
              <a:rPr lang="en-US" sz="2000" b="1" dirty="0">
                <a:solidFill>
                  <a:schemeClr val="tx1"/>
                </a:solidFill>
                <a:uFillTx/>
              </a:rPr>
              <a:t>The Advanced Thinker </a:t>
            </a:r>
            <a:r>
              <a:rPr lang="en-US" sz="2000" dirty="0">
                <a:solidFill>
                  <a:schemeClr val="tx1"/>
                </a:solidFill>
                <a:uFillTx/>
              </a:rPr>
              <a:t>(we advance in accordance with our practice</a:t>
            </a:r>
            <a:r>
              <a:rPr lang="en-US" sz="2000" dirty="0" smtClean="0">
                <a:solidFill>
                  <a:schemeClr val="tx1"/>
                </a:solidFill>
                <a:uFillTx/>
              </a:rPr>
              <a:t>).</a:t>
            </a:r>
            <a:br>
              <a:rPr lang="en-US" sz="2000" dirty="0">
                <a:solidFill>
                  <a:schemeClr val="tx1"/>
                </a:solidFill>
                <a:uFillTx/>
              </a:rPr>
            </a:br>
            <a:r>
              <a:rPr lang="en-US" sz="2000" dirty="0" smtClean="0">
                <a:solidFill>
                  <a:schemeClr val="tx1"/>
                </a:solidFill>
                <a:uFillTx/>
              </a:rPr>
              <a:t>**</a:t>
            </a:r>
            <a:r>
              <a:rPr lang="en-US" sz="2000" b="1" dirty="0" smtClean="0">
                <a:solidFill>
                  <a:schemeClr val="tx1"/>
                </a:solidFill>
                <a:uFillTx/>
              </a:rPr>
              <a:t>Stage </a:t>
            </a:r>
            <a:r>
              <a:rPr lang="en-US" sz="2000" b="1" dirty="0">
                <a:solidFill>
                  <a:schemeClr val="tx1"/>
                </a:solidFill>
                <a:uFillTx/>
              </a:rPr>
              <a:t>Six:</a:t>
            </a:r>
            <a:r>
              <a:rPr lang="en-US" sz="2000" dirty="0">
                <a:solidFill>
                  <a:schemeClr val="tx1"/>
                </a:solidFill>
                <a:uFillTx/>
              </a:rPr>
              <a:t> </a:t>
            </a:r>
            <a:r>
              <a:rPr lang="en-US" sz="2000" b="1" dirty="0">
                <a:solidFill>
                  <a:schemeClr val="tx1"/>
                </a:solidFill>
                <a:uFillTx/>
              </a:rPr>
              <a:t>The Master Thinker </a:t>
            </a:r>
            <a:r>
              <a:rPr lang="en-US" sz="2000" dirty="0">
                <a:solidFill>
                  <a:schemeClr val="tx1"/>
                </a:solidFill>
                <a:uFillTx/>
              </a:rPr>
              <a:t>(skilled &amp; insightful thinking become second nature to us</a:t>
            </a:r>
            <a:r>
              <a:rPr lang="en-US" sz="2000" dirty="0" smtClean="0">
                <a:solidFill>
                  <a:schemeClr val="tx1"/>
                </a:solidFill>
                <a:uFillTx/>
              </a:rPr>
              <a:t>).”</a:t>
            </a: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685800" y="6356350"/>
            <a:ext cx="7543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heel(1)">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200" dirty="0"/>
              <a:t>5</a:t>
            </a:r>
            <a:r>
              <a:rPr lang="en-US" sz="3200" dirty="0" smtClean="0"/>
              <a:t>.0 Why Is Critical Thinking Important For Students?</a:t>
            </a:r>
            <a:endParaRPr lang="en-US" sz="3200" dirty="0"/>
          </a:p>
        </p:txBody>
      </p:sp>
      <p:sp>
        <p:nvSpPr>
          <p:cNvPr id="3" name="Content Placeholder 2"/>
          <p:cNvSpPr>
            <a:spLocks noGrp="1"/>
          </p:cNvSpPr>
          <p:nvPr>
            <p:ph idx="1"/>
          </p:nvPr>
        </p:nvSpPr>
        <p:spPr>
          <a:xfrm>
            <a:off x="457200" y="914400"/>
            <a:ext cx="8229600" cy="5211763"/>
          </a:xfrm>
        </p:spPr>
        <p:txBody>
          <a:bodyPr>
            <a:normAutofit/>
          </a:bodyPr>
          <a:lstStyle/>
          <a:p>
            <a:pPr>
              <a:buFont typeface="Wingdings" panose="05000000000000000000" pitchFamily="2" charset="2"/>
              <a:buChar char="q"/>
            </a:pPr>
            <a:r>
              <a:rPr lang="en-US" sz="2000" dirty="0" smtClean="0">
                <a:solidFill>
                  <a:schemeClr val="tx1"/>
                </a:solidFill>
                <a:uFillTx/>
              </a:rPr>
              <a:t>“For </a:t>
            </a:r>
            <a:r>
              <a:rPr lang="en-US" sz="2000" dirty="0">
                <a:solidFill>
                  <a:schemeClr val="tx1"/>
                </a:solidFill>
                <a:uFillTx/>
              </a:rPr>
              <a:t>starters, C</a:t>
            </a:r>
            <a:r>
              <a:rPr lang="en-US" sz="2000" dirty="0" smtClean="0">
                <a:solidFill>
                  <a:schemeClr val="tx1"/>
                </a:solidFill>
                <a:uFillTx/>
              </a:rPr>
              <a:t>ritical </a:t>
            </a:r>
            <a:r>
              <a:rPr lang="en-US" sz="2000" dirty="0">
                <a:solidFill>
                  <a:schemeClr val="tx1"/>
                </a:solidFill>
                <a:uFillTx/>
              </a:rPr>
              <a:t>T</a:t>
            </a:r>
            <a:r>
              <a:rPr lang="en-US" sz="2000" dirty="0" smtClean="0">
                <a:solidFill>
                  <a:schemeClr val="tx1"/>
                </a:solidFill>
                <a:uFillTx/>
              </a:rPr>
              <a:t>hinking </a:t>
            </a:r>
            <a:r>
              <a:rPr lang="en-US" sz="2000" b="1" dirty="0">
                <a:solidFill>
                  <a:schemeClr val="tx1"/>
                </a:solidFill>
                <a:uFillTx/>
              </a:rPr>
              <a:t>fosters superior decision-making by equipping individuals with the tools to weigh options, assess consequences, and arrive at better choices</a:t>
            </a:r>
            <a:r>
              <a:rPr lang="en-US" sz="2000" dirty="0">
                <a:solidFill>
                  <a:schemeClr val="tx1"/>
                </a:solidFill>
                <a:uFillTx/>
              </a:rPr>
              <a:t>. </a:t>
            </a:r>
            <a:endParaRPr lang="en-US" sz="2000" dirty="0" smtClean="0">
              <a:solidFill>
                <a:schemeClr val="tx1"/>
              </a:solidFill>
              <a:uFillTx/>
            </a:endParaRPr>
          </a:p>
          <a:p>
            <a:pPr>
              <a:buFont typeface="Wingdings" panose="05000000000000000000" pitchFamily="2" charset="2"/>
              <a:buChar char="q"/>
            </a:pPr>
            <a:r>
              <a:rPr lang="en-US" sz="2000" dirty="0" smtClean="0">
                <a:solidFill>
                  <a:schemeClr val="tx1"/>
                </a:solidFill>
                <a:uFillTx/>
              </a:rPr>
              <a:t>Critical </a:t>
            </a:r>
            <a:r>
              <a:rPr lang="en-US" sz="2000" dirty="0">
                <a:solidFill>
                  <a:schemeClr val="tx1"/>
                </a:solidFill>
                <a:uFillTx/>
              </a:rPr>
              <a:t>T</a:t>
            </a:r>
            <a:r>
              <a:rPr lang="en-US" sz="2000" dirty="0" smtClean="0">
                <a:solidFill>
                  <a:schemeClr val="tx1"/>
                </a:solidFill>
                <a:uFillTx/>
              </a:rPr>
              <a:t>hinkers </a:t>
            </a:r>
            <a:r>
              <a:rPr lang="en-US" sz="2000" dirty="0">
                <a:solidFill>
                  <a:schemeClr val="tx1"/>
                </a:solidFill>
                <a:uFillTx/>
              </a:rPr>
              <a:t>also benefit from heightened self-reflection, gaining a profound understanding of their own biases and areas for improvement</a:t>
            </a:r>
            <a:r>
              <a:rPr lang="en-US" sz="2000" dirty="0" smtClean="0">
                <a:solidFill>
                  <a:schemeClr val="tx1"/>
                </a:solidFill>
                <a:uFillTx/>
              </a:rPr>
              <a:t>.”</a:t>
            </a:r>
            <a:endParaRPr lang="en-US" sz="2000" dirty="0" smtClean="0">
              <a:solidFill>
                <a:schemeClr val="tx1"/>
              </a:solidFill>
              <a:uFillTx/>
            </a:endParaRPr>
          </a:p>
          <a:p>
            <a:pPr>
              <a:buFont typeface="Wingdings" panose="05000000000000000000" pitchFamily="2" charset="2"/>
              <a:buChar char="q"/>
            </a:pPr>
            <a:endParaRPr lang="en-US" sz="2000" b="1" dirty="0" smtClean="0">
              <a:solidFill>
                <a:schemeClr val="tx1"/>
              </a:solidFill>
              <a:uFillTx/>
            </a:endParaRPr>
          </a:p>
          <a:p>
            <a:pPr>
              <a:buFont typeface="Wingdings" panose="05000000000000000000" pitchFamily="2" charset="2"/>
              <a:buChar char="q"/>
            </a:pPr>
            <a:r>
              <a:rPr lang="en-US" sz="2000" b="1" dirty="0">
                <a:uFillTx/>
                <a:sym typeface="+mn-ea"/>
              </a:rPr>
              <a:t>Critical Thinking Enhances The Following In Students:</a:t>
            </a:r>
            <a:endParaRPr lang="en-US" sz="2000" b="1" dirty="0">
              <a:solidFill>
                <a:schemeClr val="tx1"/>
              </a:solidFill>
              <a:uFillTx/>
            </a:endParaRPr>
          </a:p>
          <a:p>
            <a:pPr>
              <a:buFont typeface="Wingdings" panose="05000000000000000000" pitchFamily="2" charset="2"/>
              <a:buChar char="ü"/>
            </a:pPr>
            <a:r>
              <a:rPr lang="en-US" sz="2000" dirty="0">
                <a:uFillTx/>
                <a:sym typeface="+mn-ea"/>
              </a:rPr>
              <a:t>“Curiosity</a:t>
            </a:r>
            <a:endParaRPr lang="en-US" sz="2000" dirty="0">
              <a:solidFill>
                <a:schemeClr val="tx1"/>
              </a:solidFill>
              <a:uFillTx/>
            </a:endParaRPr>
          </a:p>
          <a:p>
            <a:pPr>
              <a:buFont typeface="Wingdings" panose="05000000000000000000" pitchFamily="2" charset="2"/>
              <a:buChar char="ü"/>
            </a:pPr>
            <a:r>
              <a:rPr lang="en-US" sz="2000" dirty="0">
                <a:uFillTx/>
                <a:sym typeface="+mn-ea"/>
              </a:rPr>
              <a:t>Decision-making</a:t>
            </a:r>
            <a:endParaRPr lang="en-US" sz="2000" dirty="0">
              <a:solidFill>
                <a:schemeClr val="tx1"/>
              </a:solidFill>
              <a:uFillTx/>
            </a:endParaRPr>
          </a:p>
          <a:p>
            <a:pPr>
              <a:buFont typeface="Wingdings" panose="05000000000000000000" pitchFamily="2" charset="2"/>
              <a:buChar char="ü"/>
            </a:pPr>
            <a:r>
              <a:rPr lang="en-US" sz="2000" dirty="0" smtClean="0">
                <a:uFillTx/>
                <a:sym typeface="+mn-ea"/>
              </a:rPr>
              <a:t>Critical </a:t>
            </a:r>
            <a:r>
              <a:rPr lang="en-US" sz="2000" dirty="0">
                <a:uFillTx/>
                <a:sym typeface="+mn-ea"/>
              </a:rPr>
              <a:t>thinking </a:t>
            </a:r>
            <a:r>
              <a:rPr lang="en-US" sz="2000" dirty="0" smtClean="0">
                <a:uFillTx/>
                <a:sym typeface="+mn-ea"/>
              </a:rPr>
              <a:t>as </a:t>
            </a:r>
            <a:r>
              <a:rPr lang="en-US" sz="2000" dirty="0">
                <a:uFillTx/>
                <a:sym typeface="+mn-ea"/>
              </a:rPr>
              <a:t>universal</a:t>
            </a:r>
            <a:endParaRPr lang="en-US" sz="2000" dirty="0">
              <a:solidFill>
                <a:schemeClr val="tx1"/>
              </a:solidFill>
              <a:uFillTx/>
            </a:endParaRPr>
          </a:p>
          <a:p>
            <a:pPr>
              <a:buFont typeface="Wingdings" panose="05000000000000000000" pitchFamily="2" charset="2"/>
              <a:buChar char="ü"/>
            </a:pPr>
            <a:r>
              <a:rPr lang="en-US" sz="2000" dirty="0">
                <a:uFillTx/>
                <a:sym typeface="+mn-ea"/>
              </a:rPr>
              <a:t>Problem solving</a:t>
            </a:r>
            <a:endParaRPr lang="en-US" sz="2000" dirty="0">
              <a:solidFill>
                <a:schemeClr val="tx1"/>
              </a:solidFill>
              <a:uFillTx/>
            </a:endParaRPr>
          </a:p>
          <a:p>
            <a:pPr>
              <a:buFont typeface="Wingdings" panose="05000000000000000000" pitchFamily="2" charset="2"/>
              <a:buChar char="ü"/>
            </a:pPr>
            <a:r>
              <a:rPr lang="en-US" sz="2000" dirty="0">
                <a:uFillTx/>
                <a:sym typeface="+mn-ea"/>
              </a:rPr>
              <a:t>Boosting career prospects</a:t>
            </a:r>
            <a:endParaRPr lang="en-US" sz="2000" dirty="0">
              <a:solidFill>
                <a:schemeClr val="tx1"/>
              </a:solidFill>
              <a:uFillTx/>
            </a:endParaRPr>
          </a:p>
          <a:p>
            <a:pPr>
              <a:buFont typeface="Wingdings" panose="05000000000000000000" pitchFamily="2" charset="2"/>
              <a:buChar char="ü"/>
            </a:pPr>
            <a:r>
              <a:rPr lang="en-US" sz="2000" dirty="0">
                <a:uFillTx/>
                <a:sym typeface="+mn-ea"/>
              </a:rPr>
              <a:t>Creating independence</a:t>
            </a:r>
            <a:endParaRPr lang="en-US" sz="2000" dirty="0">
              <a:solidFill>
                <a:schemeClr val="tx1"/>
              </a:solidFill>
              <a:uFillTx/>
            </a:endParaRPr>
          </a:p>
          <a:p>
            <a:pPr>
              <a:buFont typeface="Wingdings" panose="05000000000000000000" pitchFamily="2" charset="2"/>
              <a:buChar char="q"/>
            </a:pPr>
            <a:endParaRPr lang="en-US" sz="2000" b="1" dirty="0" smtClean="0">
              <a:solidFill>
                <a:schemeClr val="tx1"/>
              </a:solidFill>
              <a:uFillTx/>
            </a:endParaRPr>
          </a:p>
        </p:txBody>
      </p:sp>
      <p:sp>
        <p:nvSpPr>
          <p:cNvPr id="4" name="Footer Placeholder 3"/>
          <p:cNvSpPr>
            <a:spLocks noGrp="1"/>
          </p:cNvSpPr>
          <p:nvPr>
            <p:ph type="ftr" sz="quarter" idx="11"/>
          </p:nvPr>
        </p:nvSpPr>
        <p:spPr>
          <a:xfrm>
            <a:off x="990600" y="6356350"/>
            <a:ext cx="72390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heel(1)">
                                      <p:cBhvr>
                                        <p:cTn id="16" dur="2000"/>
                                        <p:tgtEl>
                                          <p:spTgt spid="3">
                                            <p:txEl>
                                              <p:pRg st="1" end="1"/>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heel(1)">
                                      <p:cBhvr>
                                        <p:cTn id="19" dur="2000"/>
                                        <p:tgtEl>
                                          <p:spTgt spid="3">
                                            <p:txEl>
                                              <p:pRg st="3" end="3"/>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heel(1)">
                                      <p:cBhvr>
                                        <p:cTn id="22" dur="2000"/>
                                        <p:tgtEl>
                                          <p:spTgt spid="3">
                                            <p:txEl>
                                              <p:pRg st="4" end="4"/>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heel(1)">
                                      <p:cBhvr>
                                        <p:cTn id="25" dur="2000"/>
                                        <p:tgtEl>
                                          <p:spTgt spid="3">
                                            <p:txEl>
                                              <p:pRg st="5" end="5"/>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heel(1)">
                                      <p:cBhvr>
                                        <p:cTn id="28" dur="2000"/>
                                        <p:tgtEl>
                                          <p:spTgt spid="3">
                                            <p:txEl>
                                              <p:pRg st="6" end="6"/>
                                            </p:txEl>
                                          </p:spTgt>
                                        </p:tgtEl>
                                      </p:cBhvr>
                                    </p:animEffect>
                                  </p:childTnLst>
                                </p:cTn>
                              </p:par>
                              <p:par>
                                <p:cTn id="29" presetID="21" presetClass="entr" presetSubtype="1"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wheel(1)">
                                      <p:cBhvr>
                                        <p:cTn id="31" dur="2000"/>
                                        <p:tgtEl>
                                          <p:spTgt spid="3">
                                            <p:txEl>
                                              <p:pRg st="7" end="7"/>
                                            </p:txEl>
                                          </p:spTgt>
                                        </p:tgtEl>
                                      </p:cBhvr>
                                    </p:animEffect>
                                  </p:childTnLst>
                                </p:cTn>
                              </p:par>
                              <p:par>
                                <p:cTn id="32" presetID="21" presetClass="entr" presetSubtype="1"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wheel(1)">
                                      <p:cBhvr>
                                        <p:cTn id="34" dur="2000"/>
                                        <p:tgtEl>
                                          <p:spTgt spid="3">
                                            <p:txEl>
                                              <p:pRg st="8" end="8"/>
                                            </p:txEl>
                                          </p:spTgt>
                                        </p:tgtEl>
                                      </p:cBhvr>
                                    </p:animEffect>
                                  </p:childTnLst>
                                </p:cTn>
                              </p:par>
                              <p:par>
                                <p:cTn id="35" presetID="21" presetClass="entr" presetSubtype="1"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wheel(1)">
                                      <p:cBhvr>
                                        <p:cTn id="3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a:t>5</a:t>
            </a:r>
            <a:r>
              <a:rPr lang="en-US" sz="2800" dirty="0" smtClean="0"/>
              <a:t>.0 </a:t>
            </a:r>
            <a:r>
              <a:rPr lang="en-US" sz="2800" dirty="0"/>
              <a:t>Why Is Critical Thinking Important For Students?</a:t>
            </a:r>
            <a:endParaRPr lang="en-US" sz="2800" dirty="0"/>
          </a:p>
        </p:txBody>
      </p:sp>
      <p:sp>
        <p:nvSpPr>
          <p:cNvPr id="3" name="Content Placeholder 2"/>
          <p:cNvSpPr>
            <a:spLocks noGrp="1"/>
          </p:cNvSpPr>
          <p:nvPr>
            <p:ph idx="1"/>
          </p:nvPr>
        </p:nvSpPr>
        <p:spPr>
          <a:xfrm>
            <a:off x="457200" y="762000"/>
            <a:ext cx="8229600" cy="5364163"/>
          </a:xfrm>
        </p:spPr>
        <p:txBody>
          <a:bodyPr>
            <a:normAutofit lnSpcReduction="10000"/>
          </a:bodyPr>
          <a:lstStyle/>
          <a:p>
            <a:pPr>
              <a:buFont typeface="Wingdings" panose="05000000000000000000" pitchFamily="2" charset="2"/>
              <a:buChar char="ü"/>
            </a:pPr>
            <a:r>
              <a:rPr lang="en-US" sz="2000" dirty="0">
                <a:solidFill>
                  <a:schemeClr val="tx1"/>
                </a:solidFill>
                <a:uFillTx/>
              </a:rPr>
              <a:t>Creativity</a:t>
            </a:r>
            <a:endParaRPr lang="en-US" sz="2000" dirty="0">
              <a:solidFill>
                <a:schemeClr val="tx1"/>
              </a:solidFill>
              <a:uFillTx/>
            </a:endParaRPr>
          </a:p>
          <a:p>
            <a:pPr>
              <a:buFont typeface="Wingdings" panose="05000000000000000000" pitchFamily="2" charset="2"/>
              <a:buChar char="ü"/>
            </a:pPr>
            <a:r>
              <a:rPr lang="en-US" sz="2000" dirty="0" smtClean="0">
                <a:solidFill>
                  <a:schemeClr val="tx1"/>
                </a:solidFill>
                <a:uFillTx/>
              </a:rPr>
              <a:t>Development of </a:t>
            </a:r>
            <a:r>
              <a:rPr lang="en-US" sz="2000" dirty="0">
                <a:solidFill>
                  <a:schemeClr val="tx1"/>
                </a:solidFill>
                <a:uFillTx/>
              </a:rPr>
              <a:t>problem solving </a:t>
            </a:r>
            <a:r>
              <a:rPr lang="en-US" sz="2000" dirty="0" smtClean="0">
                <a:solidFill>
                  <a:schemeClr val="tx1"/>
                </a:solidFill>
                <a:uFillTx/>
              </a:rPr>
              <a:t>skills.</a:t>
            </a:r>
            <a:endParaRPr lang="en-US" sz="2000" dirty="0">
              <a:solidFill>
                <a:schemeClr val="tx1"/>
              </a:solidFill>
              <a:uFillTx/>
            </a:endParaRPr>
          </a:p>
          <a:p>
            <a:pPr>
              <a:buFont typeface="Wingdings" panose="05000000000000000000" pitchFamily="2" charset="2"/>
              <a:buChar char="ü"/>
            </a:pPr>
            <a:r>
              <a:rPr lang="en-US" sz="2000" dirty="0" smtClean="0">
                <a:solidFill>
                  <a:schemeClr val="tx1"/>
                </a:solidFill>
                <a:uFillTx/>
              </a:rPr>
              <a:t>Making </a:t>
            </a:r>
            <a:r>
              <a:rPr lang="en-US" sz="2000" dirty="0">
                <a:solidFill>
                  <a:schemeClr val="tx1"/>
                </a:solidFill>
                <a:uFillTx/>
              </a:rPr>
              <a:t>informed decisions based on </a:t>
            </a:r>
            <a:r>
              <a:rPr lang="en-US" sz="2000" dirty="0" smtClean="0">
                <a:solidFill>
                  <a:schemeClr val="tx1"/>
                </a:solidFill>
                <a:uFillTx/>
              </a:rPr>
              <a:t>evidence.</a:t>
            </a:r>
            <a:endParaRPr lang="en-US" sz="2000" dirty="0">
              <a:solidFill>
                <a:schemeClr val="tx1"/>
              </a:solidFill>
              <a:uFillTx/>
            </a:endParaRPr>
          </a:p>
          <a:p>
            <a:pPr>
              <a:buFont typeface="Wingdings" panose="05000000000000000000" pitchFamily="2" charset="2"/>
              <a:buChar char="ü"/>
            </a:pPr>
            <a:r>
              <a:rPr lang="en-US" sz="2000" dirty="0" smtClean="0">
                <a:solidFill>
                  <a:schemeClr val="tx1"/>
                </a:solidFill>
                <a:uFillTx/>
              </a:rPr>
              <a:t>Qualitative processing of Information.</a:t>
            </a:r>
            <a:endParaRPr lang="en-US" sz="2000" dirty="0">
              <a:solidFill>
                <a:schemeClr val="tx1"/>
              </a:solidFill>
              <a:uFillTx/>
            </a:endParaRPr>
          </a:p>
          <a:p>
            <a:pPr>
              <a:buFont typeface="Wingdings" panose="05000000000000000000" pitchFamily="2" charset="2"/>
              <a:buChar char="ü"/>
            </a:pPr>
            <a:r>
              <a:rPr lang="en-US" sz="2000" dirty="0" smtClean="0">
                <a:solidFill>
                  <a:schemeClr val="tx1"/>
                </a:solidFill>
                <a:uFillTx/>
              </a:rPr>
              <a:t>Asking qualitative questions.</a:t>
            </a:r>
            <a:endParaRPr lang="en-US" sz="2000" dirty="0">
              <a:solidFill>
                <a:schemeClr val="tx1"/>
              </a:solidFill>
              <a:uFillTx/>
            </a:endParaRPr>
          </a:p>
          <a:p>
            <a:pPr>
              <a:buFont typeface="Wingdings" panose="05000000000000000000" pitchFamily="2" charset="2"/>
              <a:buChar char="ü"/>
            </a:pPr>
            <a:r>
              <a:rPr lang="en-US" sz="2000" dirty="0" smtClean="0">
                <a:solidFill>
                  <a:schemeClr val="tx1"/>
                </a:solidFill>
                <a:uFillTx/>
              </a:rPr>
              <a:t>Communicating effectively.</a:t>
            </a:r>
            <a:endParaRPr lang="en-US" sz="2000" dirty="0">
              <a:solidFill>
                <a:schemeClr val="tx1"/>
              </a:solidFill>
              <a:uFillTx/>
            </a:endParaRPr>
          </a:p>
          <a:p>
            <a:pPr>
              <a:buFont typeface="Wingdings" panose="05000000000000000000" pitchFamily="2" charset="2"/>
              <a:buChar char="ü"/>
            </a:pPr>
            <a:r>
              <a:rPr lang="en-US" sz="2000" dirty="0" smtClean="0">
                <a:solidFill>
                  <a:schemeClr val="tx1"/>
                </a:solidFill>
                <a:uFillTx/>
                <a:sym typeface="+mn-ea"/>
              </a:rPr>
              <a:t>Building Personal Economy.</a:t>
            </a:r>
            <a:endParaRPr lang="en-US" sz="2000" dirty="0">
              <a:solidFill>
                <a:schemeClr val="tx1"/>
              </a:solidFill>
              <a:uFillTx/>
            </a:endParaRPr>
          </a:p>
          <a:p>
            <a:pPr>
              <a:buFont typeface="Wingdings" panose="05000000000000000000" pitchFamily="2" charset="2"/>
              <a:buChar char="ü"/>
            </a:pPr>
            <a:r>
              <a:rPr lang="en-US" sz="2000" dirty="0" smtClean="0">
                <a:solidFill>
                  <a:schemeClr val="tx1"/>
                </a:solidFill>
                <a:uFillTx/>
                <a:sym typeface="+mn-ea"/>
              </a:rPr>
              <a:t>Developing Crucial </a:t>
            </a:r>
            <a:r>
              <a:rPr lang="en-US" sz="2000" dirty="0">
                <a:solidFill>
                  <a:schemeClr val="tx1"/>
                </a:solidFill>
                <a:uFillTx/>
                <a:sym typeface="+mn-ea"/>
              </a:rPr>
              <a:t>life </a:t>
            </a:r>
            <a:r>
              <a:rPr lang="en-US" sz="2000" dirty="0" smtClean="0">
                <a:solidFill>
                  <a:schemeClr val="tx1"/>
                </a:solidFill>
                <a:uFillTx/>
                <a:sym typeface="+mn-ea"/>
              </a:rPr>
              <a:t>skill.</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sym typeface="+mn-ea"/>
              </a:rPr>
              <a:t>Learning</a:t>
            </a:r>
            <a:endParaRPr lang="en-US" sz="2000" dirty="0">
              <a:solidFill>
                <a:schemeClr val="tx1"/>
              </a:solidFill>
              <a:uFillTx/>
            </a:endParaRPr>
          </a:p>
          <a:p>
            <a:pPr>
              <a:buFont typeface="Wingdings" panose="05000000000000000000" pitchFamily="2" charset="2"/>
              <a:buChar char="ü"/>
            </a:pPr>
            <a:r>
              <a:rPr lang="en-US" sz="2000" dirty="0" smtClean="0">
                <a:solidFill>
                  <a:schemeClr val="tx1"/>
                </a:solidFill>
                <a:uFillTx/>
                <a:sym typeface="+mn-ea"/>
              </a:rPr>
              <a:t>Researching</a:t>
            </a:r>
            <a:endParaRPr lang="en-US" sz="2000" dirty="0">
              <a:solidFill>
                <a:schemeClr val="tx1"/>
              </a:solidFill>
              <a:uFillTx/>
            </a:endParaRPr>
          </a:p>
          <a:p>
            <a:pPr>
              <a:buFont typeface="Wingdings" panose="05000000000000000000" pitchFamily="2" charset="2"/>
              <a:buChar char="ü"/>
            </a:pPr>
            <a:r>
              <a:rPr lang="en-US" sz="2000" dirty="0" smtClean="0">
                <a:solidFill>
                  <a:schemeClr val="tx1"/>
                </a:solidFill>
                <a:uFillTx/>
                <a:sym typeface="+mn-ea"/>
              </a:rPr>
              <a:t> Analyzing of arguments</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sym typeface="+mn-ea"/>
              </a:rPr>
              <a:t>The basis of science and </a:t>
            </a:r>
            <a:r>
              <a:rPr lang="en-US" sz="2000" dirty="0" smtClean="0">
                <a:solidFill>
                  <a:schemeClr val="tx1"/>
                </a:solidFill>
                <a:uFillTx/>
                <a:sym typeface="+mn-ea"/>
              </a:rPr>
              <a:t>democracy.”</a:t>
            </a:r>
            <a:endParaRPr lang="en-US" sz="2000" dirty="0">
              <a:solidFill>
                <a:schemeClr val="tx1"/>
              </a:solidFill>
              <a:uFillTx/>
            </a:endParaRPr>
          </a:p>
          <a:p>
            <a:pPr>
              <a:buFont typeface="Wingdings" panose="05000000000000000000" pitchFamily="2" charset="2"/>
              <a:buChar char="Ø"/>
            </a:pPr>
            <a:endParaRPr lang="en-US" dirty="0"/>
          </a:p>
          <a:p>
            <a:endParaRPr lang="en-US" dirty="0"/>
          </a:p>
        </p:txBody>
      </p:sp>
      <p:sp>
        <p:nvSpPr>
          <p:cNvPr id="4" name="Footer Placeholder 3"/>
          <p:cNvSpPr>
            <a:spLocks noGrp="1"/>
          </p:cNvSpPr>
          <p:nvPr>
            <p:ph type="ftr" sz="quarter" idx="11"/>
          </p:nvPr>
        </p:nvSpPr>
        <p:spPr>
          <a:xfrm>
            <a:off x="1371600" y="6356350"/>
            <a:ext cx="6781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anim calcmode="lin" valueType="num">
                                      <p:cBhvr>
                                        <p:cTn id="3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5" end="5"/>
                                            </p:txEl>
                                          </p:spTgt>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anim calcmode="lin" valueType="num">
                                      <p:cBhvr>
                                        <p:cTn id="38"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39" dur="2000" fill="hold"/>
                                        <p:tgtEl>
                                          <p:spTgt spid="3">
                                            <p:txEl>
                                              <p:pRg st="6" end="6"/>
                                            </p:txEl>
                                          </p:spTgt>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anim calcmode="lin" valueType="num">
                                      <p:cBhvr>
                                        <p:cTn id="43" dur="2000" fill="hold"/>
                                        <p:tgtEl>
                                          <p:spTgt spid="3">
                                            <p:txEl>
                                              <p:pRg st="7" end="7"/>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7" end="7"/>
                                            </p:txEl>
                                          </p:spTgt>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anim calcmode="lin" valueType="num">
                                      <p:cBhvr>
                                        <p:cTn id="48" dur="2000" fill="hold"/>
                                        <p:tgtEl>
                                          <p:spTgt spid="3">
                                            <p:txEl>
                                              <p:pRg st="8" end="8"/>
                                            </p:txEl>
                                          </p:spTgt>
                                        </p:tgtEl>
                                        <p:attrNameLst>
                                          <p:attrName>ppt_w</p:attrName>
                                        </p:attrNameLst>
                                      </p:cBhvr>
                                      <p:tavLst>
                                        <p:tav tm="0" fmla="#ppt_w*sin(2.5*pi*$)">
                                          <p:val>
                                            <p:fltVal val="0"/>
                                          </p:val>
                                        </p:tav>
                                        <p:tav tm="100000">
                                          <p:val>
                                            <p:fltVal val="1"/>
                                          </p:val>
                                        </p:tav>
                                      </p:tavLst>
                                    </p:anim>
                                    <p:anim calcmode="lin" valueType="num">
                                      <p:cBhvr>
                                        <p:cTn id="49" dur="2000" fill="hold"/>
                                        <p:tgtEl>
                                          <p:spTgt spid="3">
                                            <p:txEl>
                                              <p:pRg st="8" end="8"/>
                                            </p:txEl>
                                          </p:spTgt>
                                        </p:tgtEl>
                                        <p:attrNameLst>
                                          <p:attrName>ppt_h</p:attrName>
                                        </p:attrNameLst>
                                      </p:cBhvr>
                                      <p:tavLst>
                                        <p:tav tm="0">
                                          <p:val>
                                            <p:strVal val="#ppt_h"/>
                                          </p:val>
                                        </p:tav>
                                        <p:tav tm="100000">
                                          <p:val>
                                            <p:strVal val="#ppt_h"/>
                                          </p:val>
                                        </p:tav>
                                      </p:tavLst>
                                    </p:anim>
                                  </p:childTnLst>
                                </p:cTn>
                              </p:par>
                              <p:par>
                                <p:cTn id="50" presetID="45" presetClass="entr" presetSubtype="0" fill="hold" nodeType="with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2000"/>
                                        <p:tgtEl>
                                          <p:spTgt spid="3">
                                            <p:txEl>
                                              <p:pRg st="9" end="9"/>
                                            </p:txEl>
                                          </p:spTgt>
                                        </p:tgtEl>
                                      </p:cBhvr>
                                    </p:animEffect>
                                    <p:anim calcmode="lin" valueType="num">
                                      <p:cBhvr>
                                        <p:cTn id="53" dur="2000" fill="hold"/>
                                        <p:tgtEl>
                                          <p:spTgt spid="3">
                                            <p:txEl>
                                              <p:pRg st="9" end="9"/>
                                            </p:txEl>
                                          </p:spTgt>
                                        </p:tgtEl>
                                        <p:attrNameLst>
                                          <p:attrName>ppt_w</p:attrName>
                                        </p:attrNameLst>
                                      </p:cBhvr>
                                      <p:tavLst>
                                        <p:tav tm="0" fmla="#ppt_w*sin(2.5*pi*$)">
                                          <p:val>
                                            <p:fltVal val="0"/>
                                          </p:val>
                                        </p:tav>
                                        <p:tav tm="100000">
                                          <p:val>
                                            <p:fltVal val="1"/>
                                          </p:val>
                                        </p:tav>
                                      </p:tavLst>
                                    </p:anim>
                                    <p:anim calcmode="lin" valueType="num">
                                      <p:cBhvr>
                                        <p:cTn id="54" dur="2000" fill="hold"/>
                                        <p:tgtEl>
                                          <p:spTgt spid="3">
                                            <p:txEl>
                                              <p:pRg st="9" end="9"/>
                                            </p:txEl>
                                          </p:spTgt>
                                        </p:tgtEl>
                                        <p:attrNameLst>
                                          <p:attrName>ppt_h</p:attrName>
                                        </p:attrNameLst>
                                      </p:cBhvr>
                                      <p:tavLst>
                                        <p:tav tm="0">
                                          <p:val>
                                            <p:strVal val="#ppt_h"/>
                                          </p:val>
                                        </p:tav>
                                        <p:tav tm="100000">
                                          <p:val>
                                            <p:strVal val="#ppt_h"/>
                                          </p:val>
                                        </p:tav>
                                      </p:tavLst>
                                    </p:anim>
                                  </p:childTnLst>
                                </p:cTn>
                              </p:par>
                              <p:par>
                                <p:cTn id="55" presetID="45" presetClass="entr" presetSubtype="0" fill="hold" nodeType="with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2000"/>
                                        <p:tgtEl>
                                          <p:spTgt spid="3">
                                            <p:txEl>
                                              <p:pRg st="10" end="10"/>
                                            </p:txEl>
                                          </p:spTgt>
                                        </p:tgtEl>
                                      </p:cBhvr>
                                    </p:animEffect>
                                    <p:anim calcmode="lin" valueType="num">
                                      <p:cBhvr>
                                        <p:cTn id="58" dur="2000" fill="hold"/>
                                        <p:tgtEl>
                                          <p:spTgt spid="3">
                                            <p:txEl>
                                              <p:pRg st="10" end="10"/>
                                            </p:txEl>
                                          </p:spTgt>
                                        </p:tgtEl>
                                        <p:attrNameLst>
                                          <p:attrName>ppt_w</p:attrName>
                                        </p:attrNameLst>
                                      </p:cBhvr>
                                      <p:tavLst>
                                        <p:tav tm="0" fmla="#ppt_w*sin(2.5*pi*$)">
                                          <p:val>
                                            <p:fltVal val="0"/>
                                          </p:val>
                                        </p:tav>
                                        <p:tav tm="100000">
                                          <p:val>
                                            <p:fltVal val="1"/>
                                          </p:val>
                                        </p:tav>
                                      </p:tavLst>
                                    </p:anim>
                                    <p:anim calcmode="lin" valueType="num">
                                      <p:cBhvr>
                                        <p:cTn id="59" dur="2000" fill="hold"/>
                                        <p:tgtEl>
                                          <p:spTgt spid="3">
                                            <p:txEl>
                                              <p:pRg st="10" end="10"/>
                                            </p:txEl>
                                          </p:spTgt>
                                        </p:tgtEl>
                                        <p:attrNameLst>
                                          <p:attrName>ppt_h</p:attrName>
                                        </p:attrNameLst>
                                      </p:cBhvr>
                                      <p:tavLst>
                                        <p:tav tm="0">
                                          <p:val>
                                            <p:strVal val="#ppt_h"/>
                                          </p:val>
                                        </p:tav>
                                        <p:tav tm="100000">
                                          <p:val>
                                            <p:strVal val="#ppt_h"/>
                                          </p:val>
                                        </p:tav>
                                      </p:tavLst>
                                    </p:anim>
                                  </p:childTnLst>
                                </p:cTn>
                              </p:par>
                              <p:par>
                                <p:cTn id="60" presetID="45" presetClass="entr" presetSubtype="0" fill="hold" nodeType="with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2000"/>
                                        <p:tgtEl>
                                          <p:spTgt spid="3">
                                            <p:txEl>
                                              <p:pRg st="11" end="11"/>
                                            </p:txEl>
                                          </p:spTgt>
                                        </p:tgtEl>
                                      </p:cBhvr>
                                    </p:animEffect>
                                    <p:anim calcmode="lin" valueType="num">
                                      <p:cBhvr>
                                        <p:cTn id="63" dur="2000" fill="hold"/>
                                        <p:tgtEl>
                                          <p:spTgt spid="3">
                                            <p:txEl>
                                              <p:pRg st="11" end="11"/>
                                            </p:txEl>
                                          </p:spTgt>
                                        </p:tgtEl>
                                        <p:attrNameLst>
                                          <p:attrName>ppt_w</p:attrName>
                                        </p:attrNameLst>
                                      </p:cBhvr>
                                      <p:tavLst>
                                        <p:tav tm="0" fmla="#ppt_w*sin(2.5*pi*$)">
                                          <p:val>
                                            <p:fltVal val="0"/>
                                          </p:val>
                                        </p:tav>
                                        <p:tav tm="100000">
                                          <p:val>
                                            <p:fltVal val="1"/>
                                          </p:val>
                                        </p:tav>
                                      </p:tavLst>
                                    </p:anim>
                                    <p:anim calcmode="lin" valueType="num">
                                      <p:cBhvr>
                                        <p:cTn id="64" dur="2000" fill="hold"/>
                                        <p:tgtEl>
                                          <p:spTgt spid="3">
                                            <p:txEl>
                                              <p:pRg st="11" end="1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a:t>5</a:t>
            </a:r>
            <a:r>
              <a:rPr lang="en-US" sz="3200" dirty="0" smtClean="0"/>
              <a:t>.0 </a:t>
            </a:r>
            <a:r>
              <a:rPr lang="en-US" sz="3200" dirty="0"/>
              <a:t>Why Is Critical Thinking Important For </a:t>
            </a:r>
            <a:r>
              <a:rPr lang="en-US" sz="3200" dirty="0" smtClean="0"/>
              <a:t>Work Life?</a:t>
            </a:r>
            <a:endParaRPr lang="en-US" sz="3200" dirty="0"/>
          </a:p>
        </p:txBody>
      </p:sp>
      <p:sp>
        <p:nvSpPr>
          <p:cNvPr id="3" name="Content Placeholder 2"/>
          <p:cNvSpPr>
            <a:spLocks noGrp="1"/>
          </p:cNvSpPr>
          <p:nvPr>
            <p:ph idx="1"/>
          </p:nvPr>
        </p:nvSpPr>
        <p:spPr>
          <a:xfrm>
            <a:off x="457200" y="838200"/>
            <a:ext cx="8229600" cy="5562600"/>
          </a:xfrm>
        </p:spPr>
        <p:txBody>
          <a:bodyPr>
            <a:noAutofit/>
          </a:bodyPr>
          <a:lstStyle/>
          <a:p>
            <a:pPr>
              <a:buFont typeface="Wingdings" panose="05000000000000000000" pitchFamily="2" charset="2"/>
              <a:buChar char="q"/>
            </a:pPr>
            <a:r>
              <a:rPr lang="en-US" sz="2000" b="1" dirty="0" smtClean="0">
                <a:solidFill>
                  <a:schemeClr val="tx1"/>
                </a:solidFill>
                <a:uFillTx/>
              </a:rPr>
              <a:t>“Critical Thinking Skills </a:t>
            </a:r>
            <a:r>
              <a:rPr lang="en-US" sz="2000" dirty="0">
                <a:solidFill>
                  <a:schemeClr val="tx1"/>
                </a:solidFill>
                <a:uFillTx/>
              </a:rPr>
              <a:t>are some of the most valuable assets an employee can possess in today's fast-paced and ever-changing workplace. </a:t>
            </a:r>
            <a:endParaRPr lang="en-US" sz="2000" dirty="0" smtClean="0">
              <a:solidFill>
                <a:schemeClr val="tx1"/>
              </a:solidFill>
              <a:uFillTx/>
            </a:endParaRPr>
          </a:p>
          <a:p>
            <a:pPr>
              <a:buFont typeface="Wingdings" panose="05000000000000000000" pitchFamily="2" charset="2"/>
              <a:buChar char="q"/>
            </a:pPr>
            <a:r>
              <a:rPr lang="en-US" sz="2000" dirty="0" smtClean="0">
                <a:solidFill>
                  <a:schemeClr val="tx1"/>
                </a:solidFill>
                <a:uFillTx/>
              </a:rPr>
              <a:t>These </a:t>
            </a:r>
            <a:r>
              <a:rPr lang="en-US" sz="2000" dirty="0">
                <a:solidFill>
                  <a:schemeClr val="tx1"/>
                </a:solidFill>
                <a:uFillTx/>
              </a:rPr>
              <a:t>skills enable individuals </a:t>
            </a:r>
            <a:r>
              <a:rPr lang="en-US" sz="2000" dirty="0" smtClean="0">
                <a:solidFill>
                  <a:schemeClr val="tx1"/>
                </a:solidFill>
                <a:uFillTx/>
              </a:rPr>
              <a:t>to:</a:t>
            </a:r>
            <a:endParaRPr lang="en-US" sz="2000" dirty="0" smtClean="0">
              <a:solidFill>
                <a:schemeClr val="tx1"/>
              </a:solidFill>
              <a:uFillTx/>
            </a:endParaRPr>
          </a:p>
          <a:p>
            <a:pPr>
              <a:buFont typeface="Wingdings" panose="05000000000000000000" pitchFamily="2" charset="2"/>
              <a:buChar char="ü"/>
            </a:pPr>
            <a:r>
              <a:rPr lang="en-US" sz="2000" b="1" dirty="0" smtClean="0">
                <a:solidFill>
                  <a:schemeClr val="tx1"/>
                </a:solidFill>
                <a:uFillTx/>
              </a:rPr>
              <a:t> </a:t>
            </a:r>
            <a:r>
              <a:rPr lang="en-US" sz="2000" b="1" dirty="0">
                <a:solidFill>
                  <a:schemeClr val="tx1"/>
                </a:solidFill>
                <a:uFillTx/>
              </a:rPr>
              <a:t>analyze situations, </a:t>
            </a:r>
            <a:endParaRPr lang="en-US" sz="2000" b="1" dirty="0" smtClean="0">
              <a:solidFill>
                <a:schemeClr val="tx1"/>
              </a:solidFill>
              <a:uFillTx/>
            </a:endParaRPr>
          </a:p>
          <a:p>
            <a:pPr>
              <a:buFont typeface="Wingdings" panose="05000000000000000000" pitchFamily="2" charset="2"/>
              <a:buChar char="ü"/>
            </a:pPr>
            <a:r>
              <a:rPr lang="en-US" sz="2000" b="1" dirty="0" smtClean="0">
                <a:solidFill>
                  <a:schemeClr val="tx1"/>
                </a:solidFill>
                <a:uFillTx/>
              </a:rPr>
              <a:t>identify </a:t>
            </a:r>
            <a:r>
              <a:rPr lang="en-US" sz="2000" b="1" dirty="0">
                <a:solidFill>
                  <a:schemeClr val="tx1"/>
                </a:solidFill>
                <a:uFillTx/>
              </a:rPr>
              <a:t>potential problems, and </a:t>
            </a:r>
            <a:endParaRPr lang="en-US" sz="2000" b="1" dirty="0" smtClean="0">
              <a:solidFill>
                <a:schemeClr val="tx1"/>
              </a:solidFill>
              <a:uFillTx/>
            </a:endParaRPr>
          </a:p>
          <a:p>
            <a:pPr>
              <a:buFont typeface="Wingdings" panose="05000000000000000000" pitchFamily="2" charset="2"/>
              <a:buChar char="ü"/>
            </a:pPr>
            <a:r>
              <a:rPr lang="en-US" sz="2000" b="1" dirty="0" smtClean="0">
                <a:solidFill>
                  <a:schemeClr val="tx1"/>
                </a:solidFill>
                <a:uFillTx/>
              </a:rPr>
              <a:t>develop </a:t>
            </a:r>
            <a:r>
              <a:rPr lang="en-US" sz="2000" b="1" dirty="0">
                <a:solidFill>
                  <a:schemeClr val="tx1"/>
                </a:solidFill>
                <a:uFillTx/>
              </a:rPr>
              <a:t>effective solutions</a:t>
            </a:r>
            <a:r>
              <a:rPr lang="en-US" sz="2000" dirty="0" smtClean="0">
                <a:solidFill>
                  <a:schemeClr val="tx1"/>
                </a:solidFill>
                <a:uFillTx/>
              </a:rPr>
              <a:t>.”</a:t>
            </a:r>
            <a:endParaRPr lang="en-US" sz="2000" dirty="0" smtClean="0">
              <a:solidFill>
                <a:schemeClr val="tx1"/>
              </a:solidFill>
              <a:uFillTx/>
            </a:endParaRPr>
          </a:p>
          <a:p>
            <a:pPr>
              <a:buFont typeface="Wingdings" panose="05000000000000000000" pitchFamily="2" charset="2"/>
              <a:buChar char="ü"/>
            </a:pPr>
            <a:r>
              <a:rPr lang="en-US" sz="2000" dirty="0" smtClean="0">
                <a:uFillTx/>
                <a:sym typeface="+mn-ea"/>
              </a:rPr>
              <a:t>“Critical </a:t>
            </a:r>
            <a:r>
              <a:rPr lang="en-US" sz="2000" dirty="0">
                <a:uFillTx/>
                <a:sym typeface="+mn-ea"/>
              </a:rPr>
              <a:t>T</a:t>
            </a:r>
            <a:r>
              <a:rPr lang="en-US" sz="2000" dirty="0" smtClean="0">
                <a:uFillTx/>
                <a:sym typeface="+mn-ea"/>
              </a:rPr>
              <a:t>hinkers </a:t>
            </a:r>
            <a:r>
              <a:rPr lang="en-US" sz="2000" dirty="0">
                <a:uFillTx/>
                <a:sym typeface="+mn-ea"/>
              </a:rPr>
              <a:t>make the best decisions, most often. And in the workplace, where </a:t>
            </a:r>
            <a:r>
              <a:rPr lang="en-US" sz="2000" b="1" dirty="0">
                <a:uFillTx/>
                <a:sym typeface="+mn-ea"/>
              </a:rPr>
              <a:t>choices about how to complete tasks, communicate information, relate with coworkers, and develop strategy</a:t>
            </a:r>
            <a:r>
              <a:rPr lang="en-US" sz="2000" dirty="0">
                <a:uFillTx/>
                <a:sym typeface="+mn-ea"/>
              </a:rPr>
              <a:t> are so common, critical thinkers are extremely valuable</a:t>
            </a:r>
            <a:r>
              <a:rPr lang="en-US" sz="2000" dirty="0" smtClean="0">
                <a:uFillTx/>
                <a:sym typeface="+mn-ea"/>
              </a:rPr>
              <a:t>.”</a:t>
            </a:r>
            <a:endParaRPr lang="en-US" sz="2000" dirty="0" smtClean="0">
              <a:solidFill>
                <a:schemeClr val="tx1"/>
              </a:solidFill>
              <a:uFillTx/>
            </a:endParaRPr>
          </a:p>
        </p:txBody>
      </p:sp>
      <p:sp>
        <p:nvSpPr>
          <p:cNvPr id="4" name="Footer Placeholder 3"/>
          <p:cNvSpPr>
            <a:spLocks noGrp="1"/>
          </p:cNvSpPr>
          <p:nvPr>
            <p:ph type="ftr" sz="quarter" idx="11"/>
          </p:nvPr>
        </p:nvSpPr>
        <p:spPr>
          <a:xfrm>
            <a:off x="1066800" y="6356350"/>
            <a:ext cx="7162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a:t>5</a:t>
            </a:r>
            <a:r>
              <a:rPr lang="en-US" sz="3200" dirty="0" smtClean="0"/>
              <a:t>.0 </a:t>
            </a:r>
            <a:r>
              <a:rPr lang="en-US" sz="3200" dirty="0"/>
              <a:t>Why Is Critical Thinking Important For Work Life?</a:t>
            </a:r>
            <a:endParaRPr lang="en-US" sz="3200" dirty="0"/>
          </a:p>
        </p:txBody>
      </p:sp>
      <p:sp>
        <p:nvSpPr>
          <p:cNvPr id="3" name="Content Placeholder 2"/>
          <p:cNvSpPr>
            <a:spLocks noGrp="1"/>
          </p:cNvSpPr>
          <p:nvPr>
            <p:ph idx="1"/>
          </p:nvPr>
        </p:nvSpPr>
        <p:spPr>
          <a:xfrm>
            <a:off x="457200" y="762000"/>
            <a:ext cx="8229600" cy="5364163"/>
          </a:xfrm>
        </p:spPr>
        <p:txBody>
          <a:bodyPr>
            <a:normAutofit/>
          </a:bodyPr>
          <a:lstStyle/>
          <a:p>
            <a:pPr>
              <a:buFont typeface="Wingdings" panose="05000000000000000000" pitchFamily="2" charset="2"/>
              <a:buChar char="ü"/>
            </a:pPr>
            <a:endParaRPr lang="en-US" sz="2000" dirty="0" smtClean="0">
              <a:solidFill>
                <a:schemeClr val="tx1"/>
              </a:solidFill>
              <a:uFillTx/>
            </a:endParaRPr>
          </a:p>
          <a:p>
            <a:pPr>
              <a:buFont typeface="Wingdings" panose="05000000000000000000" pitchFamily="2" charset="2"/>
              <a:buChar char="ü"/>
            </a:pP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“A </a:t>
            </a:r>
            <a:r>
              <a:rPr lang="en-US" sz="2000" dirty="0">
                <a:solidFill>
                  <a:schemeClr val="tx1"/>
                </a:solidFill>
                <a:uFillTx/>
              </a:rPr>
              <a:t>workforce with critical thinking skills is adept at gathering, analyzing, and synthesizing information, leading to strategic, informed, and unbiased choices. This, in turn, </a:t>
            </a:r>
            <a:r>
              <a:rPr lang="en-US" sz="2000" b="1" dirty="0">
                <a:solidFill>
                  <a:schemeClr val="tx1"/>
                </a:solidFill>
                <a:uFillTx/>
              </a:rPr>
              <a:t>minimizes errors and maximizes positive outcomes, laying the foundation for sustained success</a:t>
            </a:r>
            <a:r>
              <a:rPr lang="en-US" sz="2000" dirty="0" smtClean="0">
                <a:solidFill>
                  <a:schemeClr val="tx1"/>
                </a:solidFill>
                <a:uFillTx/>
              </a:rPr>
              <a:t>.”</a:t>
            </a:r>
            <a:endParaRPr lang="en-US" sz="2000" dirty="0" smtClean="0">
              <a:solidFill>
                <a:schemeClr val="tx1"/>
              </a:solidFill>
              <a:uFillTx/>
            </a:endParaRPr>
          </a:p>
        </p:txBody>
      </p:sp>
      <p:sp>
        <p:nvSpPr>
          <p:cNvPr id="4" name="Footer Placeholder 3"/>
          <p:cNvSpPr>
            <a:spLocks noGrp="1"/>
          </p:cNvSpPr>
          <p:nvPr>
            <p:ph type="ftr" sz="quarter" idx="11"/>
          </p:nvPr>
        </p:nvSpPr>
        <p:spPr>
          <a:xfrm>
            <a:off x="1066800" y="6356350"/>
            <a:ext cx="7162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a:t>6</a:t>
            </a:r>
            <a:r>
              <a:rPr lang="en-US" sz="3200" dirty="0" smtClean="0"/>
              <a:t>.0 How Can We Develop Our Critical Thinking Skills As University Students?</a:t>
            </a:r>
            <a:endParaRPr lang="en-US" sz="3200" dirty="0"/>
          </a:p>
        </p:txBody>
      </p:sp>
      <p:sp>
        <p:nvSpPr>
          <p:cNvPr id="3" name="Content Placeholder 2"/>
          <p:cNvSpPr>
            <a:spLocks noGrp="1"/>
          </p:cNvSpPr>
          <p:nvPr>
            <p:ph idx="1"/>
          </p:nvPr>
        </p:nvSpPr>
        <p:spPr>
          <a:xfrm>
            <a:off x="457200" y="1219200"/>
            <a:ext cx="8229600" cy="4906963"/>
          </a:xfrm>
        </p:spPr>
        <p:txBody>
          <a:bodyPr>
            <a:normAutofit lnSpcReduction="10000"/>
          </a:bodyPr>
          <a:lstStyle/>
          <a:p>
            <a:pPr>
              <a:buFont typeface="Wingdings" panose="05000000000000000000" pitchFamily="2" charset="2"/>
              <a:buChar char="q"/>
            </a:pPr>
            <a:r>
              <a:rPr lang="en-US" sz="2000" b="1" dirty="0" smtClean="0">
                <a:solidFill>
                  <a:schemeClr val="tx1"/>
                </a:solidFill>
                <a:uFillTx/>
              </a:rPr>
              <a:t>By Engaging Qualitatively  In The Deployment Of:</a:t>
            </a:r>
            <a:endParaRPr lang="en-US" sz="2000" b="1" dirty="0">
              <a:solidFill>
                <a:schemeClr val="tx1"/>
              </a:solidFill>
              <a:uFillTx/>
            </a:endParaRPr>
          </a:p>
          <a:p>
            <a:pPr>
              <a:buFont typeface="Wingdings" panose="05000000000000000000" pitchFamily="2" charset="2"/>
              <a:buChar char="ü"/>
            </a:pPr>
            <a:r>
              <a:rPr lang="en-US" sz="2000" dirty="0" smtClean="0">
                <a:solidFill>
                  <a:schemeClr val="tx1"/>
                </a:solidFill>
                <a:uFillTx/>
              </a:rPr>
              <a:t>“Questioning</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Time</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Analyzing information</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Collaboration</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sym typeface="+mn-ea"/>
              </a:rPr>
              <a:t>Problem solving</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sym typeface="+mn-ea"/>
              </a:rPr>
              <a:t>Active listening</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sym typeface="+mn-ea"/>
              </a:rPr>
              <a:t>Case studies</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sym typeface="+mn-ea"/>
              </a:rPr>
              <a:t>Debates</a:t>
            </a:r>
            <a:endParaRPr lang="en-US" sz="2000" dirty="0">
              <a:solidFill>
                <a:schemeClr val="tx1"/>
              </a:solidFill>
              <a:uFillTx/>
            </a:endParaRPr>
          </a:p>
          <a:p>
            <a:pPr marL="0" indent="0">
              <a:buNone/>
            </a:pPr>
            <a:endParaRPr lang="en-US" sz="2000" dirty="0">
              <a:solidFill>
                <a:schemeClr val="tx1"/>
              </a:solidFill>
              <a:uFillTx/>
            </a:endParaRPr>
          </a:p>
          <a:p>
            <a:pPr>
              <a:buFont typeface="Wingdings" panose="05000000000000000000" pitchFamily="2" charset="2"/>
              <a:buChar char="ü"/>
            </a:pPr>
            <a:endParaRPr lang="en-US" dirty="0"/>
          </a:p>
          <a:p>
            <a:endParaRPr lang="en-US" dirty="0"/>
          </a:p>
        </p:txBody>
      </p:sp>
      <p:sp>
        <p:nvSpPr>
          <p:cNvPr id="4" name="Footer Placeholder 3"/>
          <p:cNvSpPr>
            <a:spLocks noGrp="1"/>
          </p:cNvSpPr>
          <p:nvPr>
            <p:ph type="ftr" sz="quarter" idx="11"/>
          </p:nvPr>
        </p:nvSpPr>
        <p:spPr>
          <a:xfrm>
            <a:off x="1143000" y="6356350"/>
            <a:ext cx="70866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5" dur="2000" fill="hold"/>
                                        <p:tgtEl>
                                          <p:spTgt spid="3">
                                            <p:txEl>
                                              <p:pRg st="0" end="0"/>
                                            </p:txEl>
                                          </p:spTgt>
                                        </p:tgtEl>
                                        <p:attrNameLst>
                                          <p:attrName>ppt_h</p:attrName>
                                        </p:attrNameLst>
                                      </p:cBhvr>
                                      <p:tavLst>
                                        <p:tav tm="0">
                                          <p:val>
                                            <p:strVal val="#ppt_h"/>
                                          </p:val>
                                        </p:tav>
                                        <p:tav tm="100000">
                                          <p:val>
                                            <p:strVal val="#ppt_h"/>
                                          </p:val>
                                        </p:tav>
                                      </p:tavLst>
                                    </p:anim>
                                  </p:childTnLst>
                                </p:cTn>
                              </p:par>
                              <p:par>
                                <p:cTn id="16" presetID="45"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2000"/>
                                        <p:tgtEl>
                                          <p:spTgt spid="3">
                                            <p:txEl>
                                              <p:pRg st="1" end="1"/>
                                            </p:txEl>
                                          </p:spTgt>
                                        </p:tgtEl>
                                      </p:cBhvr>
                                    </p:animEffect>
                                    <p:anim calcmode="lin" valueType="num">
                                      <p:cBhvr>
                                        <p:cTn id="19"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0" dur="2000" fill="hold"/>
                                        <p:tgtEl>
                                          <p:spTgt spid="3">
                                            <p:txEl>
                                              <p:pRg st="1" end="1"/>
                                            </p:txEl>
                                          </p:spTgt>
                                        </p:tgtEl>
                                        <p:attrNameLst>
                                          <p:attrName>ppt_h</p:attrName>
                                        </p:attrNameLst>
                                      </p:cBhvr>
                                      <p:tavLst>
                                        <p:tav tm="0">
                                          <p:val>
                                            <p:strVal val="#ppt_h"/>
                                          </p:val>
                                        </p:tav>
                                        <p:tav tm="100000">
                                          <p:val>
                                            <p:strVal val="#ppt_h"/>
                                          </p:val>
                                        </p:tav>
                                      </p:tavLst>
                                    </p:anim>
                                  </p:childTnLst>
                                </p:cTn>
                              </p:par>
                              <p:par>
                                <p:cTn id="21" presetID="45"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5" dur="2000" fill="hold"/>
                                        <p:tgtEl>
                                          <p:spTgt spid="3">
                                            <p:txEl>
                                              <p:pRg st="2" end="2"/>
                                            </p:txEl>
                                          </p:spTgt>
                                        </p:tgtEl>
                                        <p:attrNameLst>
                                          <p:attrName>ppt_h</p:attrName>
                                        </p:attrNameLst>
                                      </p:cBhvr>
                                      <p:tavLst>
                                        <p:tav tm="0">
                                          <p:val>
                                            <p:strVal val="#ppt_h"/>
                                          </p:val>
                                        </p:tav>
                                        <p:tav tm="100000">
                                          <p:val>
                                            <p:strVal val="#ppt_h"/>
                                          </p:val>
                                        </p:tav>
                                      </p:tavLst>
                                    </p:anim>
                                  </p:childTnLst>
                                </p:cTn>
                              </p:par>
                              <p:par>
                                <p:cTn id="26" presetID="45"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par>
                                <p:cTn id="31" presetID="45"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2000"/>
                                        <p:tgtEl>
                                          <p:spTgt spid="3">
                                            <p:txEl>
                                              <p:pRg st="4" end="4"/>
                                            </p:txEl>
                                          </p:spTgt>
                                        </p:tgtEl>
                                      </p:cBhvr>
                                    </p:animEffect>
                                    <p:anim calcmode="lin" valueType="num">
                                      <p:cBhvr>
                                        <p:cTn id="34"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5" dur="2000" fill="hold"/>
                                        <p:tgtEl>
                                          <p:spTgt spid="3">
                                            <p:txEl>
                                              <p:pRg st="4" end="4"/>
                                            </p:txEl>
                                          </p:spTgt>
                                        </p:tgtEl>
                                        <p:attrNameLst>
                                          <p:attrName>ppt_h</p:attrName>
                                        </p:attrNameLst>
                                      </p:cBhvr>
                                      <p:tavLst>
                                        <p:tav tm="0">
                                          <p:val>
                                            <p:strVal val="#ppt_h"/>
                                          </p:val>
                                        </p:tav>
                                        <p:tav tm="100000">
                                          <p:val>
                                            <p:strVal val="#ppt_h"/>
                                          </p:val>
                                        </p:tav>
                                      </p:tavLst>
                                    </p:anim>
                                  </p:childTnLst>
                                </p:cTn>
                              </p:par>
                              <p:par>
                                <p:cTn id="36" presetID="45" presetClass="entr" presetSubtype="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2000"/>
                                        <p:tgtEl>
                                          <p:spTgt spid="3">
                                            <p:txEl>
                                              <p:pRg st="5" end="5"/>
                                            </p:txEl>
                                          </p:spTgt>
                                        </p:tgtEl>
                                      </p:cBhvr>
                                    </p:animEffect>
                                    <p:anim calcmode="lin" valueType="num">
                                      <p:cBhvr>
                                        <p:cTn id="39"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40" dur="2000" fill="hold"/>
                                        <p:tgtEl>
                                          <p:spTgt spid="3">
                                            <p:txEl>
                                              <p:pRg st="5" end="5"/>
                                            </p:txEl>
                                          </p:spTgt>
                                        </p:tgtEl>
                                        <p:attrNameLst>
                                          <p:attrName>ppt_h</p:attrName>
                                        </p:attrNameLst>
                                      </p:cBhvr>
                                      <p:tavLst>
                                        <p:tav tm="0">
                                          <p:val>
                                            <p:strVal val="#ppt_h"/>
                                          </p:val>
                                        </p:tav>
                                        <p:tav tm="100000">
                                          <p:val>
                                            <p:strVal val="#ppt_h"/>
                                          </p:val>
                                        </p:tav>
                                      </p:tavLst>
                                    </p:anim>
                                  </p:childTnLst>
                                </p:cTn>
                              </p:par>
                              <p:par>
                                <p:cTn id="41" presetID="45"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2000"/>
                                        <p:tgtEl>
                                          <p:spTgt spid="3">
                                            <p:txEl>
                                              <p:pRg st="6" end="6"/>
                                            </p:txEl>
                                          </p:spTgt>
                                        </p:tgtEl>
                                      </p:cBhvr>
                                    </p:animEffect>
                                    <p:anim calcmode="lin" valueType="num">
                                      <p:cBhvr>
                                        <p:cTn id="44"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45" dur="2000" fill="hold"/>
                                        <p:tgtEl>
                                          <p:spTgt spid="3">
                                            <p:txEl>
                                              <p:pRg st="6" end="6"/>
                                            </p:txEl>
                                          </p:spTgt>
                                        </p:tgtEl>
                                        <p:attrNameLst>
                                          <p:attrName>ppt_h</p:attrName>
                                        </p:attrNameLst>
                                      </p:cBhvr>
                                      <p:tavLst>
                                        <p:tav tm="0">
                                          <p:val>
                                            <p:strVal val="#ppt_h"/>
                                          </p:val>
                                        </p:tav>
                                        <p:tav tm="100000">
                                          <p:val>
                                            <p:strVal val="#ppt_h"/>
                                          </p:val>
                                        </p:tav>
                                      </p:tavLst>
                                    </p:anim>
                                  </p:childTnLst>
                                </p:cTn>
                              </p:par>
                              <p:par>
                                <p:cTn id="46" presetID="45" presetClass="entr" presetSubtype="0" fill="hold"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2000"/>
                                        <p:tgtEl>
                                          <p:spTgt spid="3">
                                            <p:txEl>
                                              <p:pRg st="7" end="7"/>
                                            </p:txEl>
                                          </p:spTgt>
                                        </p:tgtEl>
                                      </p:cBhvr>
                                    </p:animEffect>
                                    <p:anim calcmode="lin" valueType="num">
                                      <p:cBhvr>
                                        <p:cTn id="49" dur="2000" fill="hold"/>
                                        <p:tgtEl>
                                          <p:spTgt spid="3">
                                            <p:txEl>
                                              <p:pRg st="7" end="7"/>
                                            </p:txEl>
                                          </p:spTgt>
                                        </p:tgtEl>
                                        <p:attrNameLst>
                                          <p:attrName>ppt_w</p:attrName>
                                        </p:attrNameLst>
                                      </p:cBhvr>
                                      <p:tavLst>
                                        <p:tav tm="0" fmla="#ppt_w*sin(2.5*pi*$)">
                                          <p:val>
                                            <p:fltVal val="0"/>
                                          </p:val>
                                        </p:tav>
                                        <p:tav tm="100000">
                                          <p:val>
                                            <p:fltVal val="1"/>
                                          </p:val>
                                        </p:tav>
                                      </p:tavLst>
                                    </p:anim>
                                    <p:anim calcmode="lin" valueType="num">
                                      <p:cBhvr>
                                        <p:cTn id="50" dur="2000" fill="hold"/>
                                        <p:tgtEl>
                                          <p:spTgt spid="3">
                                            <p:txEl>
                                              <p:pRg st="7" end="7"/>
                                            </p:txEl>
                                          </p:spTgt>
                                        </p:tgtEl>
                                        <p:attrNameLst>
                                          <p:attrName>ppt_h</p:attrName>
                                        </p:attrNameLst>
                                      </p:cBhvr>
                                      <p:tavLst>
                                        <p:tav tm="0">
                                          <p:val>
                                            <p:strVal val="#ppt_h"/>
                                          </p:val>
                                        </p:tav>
                                        <p:tav tm="100000">
                                          <p:val>
                                            <p:strVal val="#ppt_h"/>
                                          </p:val>
                                        </p:tav>
                                      </p:tavLst>
                                    </p:anim>
                                  </p:childTnLst>
                                </p:cTn>
                              </p:par>
                              <p:par>
                                <p:cTn id="51" presetID="45" presetClass="entr" presetSubtype="0" fill="hold"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fade">
                                      <p:cBhvr>
                                        <p:cTn id="53" dur="2000"/>
                                        <p:tgtEl>
                                          <p:spTgt spid="3">
                                            <p:txEl>
                                              <p:pRg st="8" end="8"/>
                                            </p:txEl>
                                          </p:spTgt>
                                        </p:tgtEl>
                                      </p:cBhvr>
                                    </p:animEffect>
                                    <p:anim calcmode="lin" valueType="num">
                                      <p:cBhvr>
                                        <p:cTn id="54" dur="2000" fill="hold"/>
                                        <p:tgtEl>
                                          <p:spTgt spid="3">
                                            <p:txEl>
                                              <p:pRg st="8" end="8"/>
                                            </p:txEl>
                                          </p:spTgt>
                                        </p:tgtEl>
                                        <p:attrNameLst>
                                          <p:attrName>ppt_w</p:attrName>
                                        </p:attrNameLst>
                                      </p:cBhvr>
                                      <p:tavLst>
                                        <p:tav tm="0" fmla="#ppt_w*sin(2.5*pi*$)">
                                          <p:val>
                                            <p:fltVal val="0"/>
                                          </p:val>
                                        </p:tav>
                                        <p:tav tm="100000">
                                          <p:val>
                                            <p:fltVal val="1"/>
                                          </p:val>
                                        </p:tav>
                                      </p:tavLst>
                                    </p:anim>
                                    <p:anim calcmode="lin" valueType="num">
                                      <p:cBhvr>
                                        <p:cTn id="55" dur="2000" fill="hold"/>
                                        <p:tgtEl>
                                          <p:spTgt spid="3">
                                            <p:txEl>
                                              <p:pRg st="8" end="8"/>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dirty="0"/>
              <a:t>6.0 How Can We Develop Our Critical Thinking Skills As University Students?</a:t>
            </a:r>
            <a:endParaRPr lang="en-US" sz="2800" dirty="0"/>
          </a:p>
        </p:txBody>
      </p:sp>
      <p:sp>
        <p:nvSpPr>
          <p:cNvPr id="3" name="Content Placeholder 2"/>
          <p:cNvSpPr>
            <a:spLocks noGrp="1"/>
          </p:cNvSpPr>
          <p:nvPr>
            <p:ph idx="1"/>
          </p:nvPr>
        </p:nvSpPr>
        <p:spPr>
          <a:xfrm>
            <a:off x="457200" y="1143000"/>
            <a:ext cx="8229600" cy="5181600"/>
          </a:xfrm>
        </p:spPr>
        <p:txBody>
          <a:bodyPr>
            <a:noAutofit/>
          </a:bodyPr>
          <a:lstStyle/>
          <a:p>
            <a:pPr>
              <a:buFont typeface="Wingdings" panose="05000000000000000000" pitchFamily="2" charset="2"/>
              <a:buChar char="ü"/>
            </a:pPr>
            <a:r>
              <a:rPr lang="en-US" sz="2000" dirty="0" smtClean="0">
                <a:solidFill>
                  <a:schemeClr val="tx1"/>
                </a:solidFill>
                <a:uFillTx/>
              </a:rPr>
              <a:t>Learning.</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Encouraging </a:t>
            </a:r>
            <a:r>
              <a:rPr lang="en-US" sz="2000" dirty="0" smtClean="0">
                <a:solidFill>
                  <a:schemeClr val="tx1"/>
                </a:solidFill>
                <a:uFillTx/>
              </a:rPr>
              <a:t>creativity.</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Modeling critical </a:t>
            </a:r>
            <a:r>
              <a:rPr lang="en-US" sz="2000" dirty="0" smtClean="0">
                <a:solidFill>
                  <a:schemeClr val="tx1"/>
                </a:solidFill>
                <a:uFillTx/>
              </a:rPr>
              <a:t>thinking.</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Student </a:t>
            </a:r>
            <a:r>
              <a:rPr lang="en-US" sz="2000" dirty="0" smtClean="0">
                <a:solidFill>
                  <a:schemeClr val="tx1"/>
                </a:solidFill>
                <a:uFillTx/>
              </a:rPr>
              <a:t>Studiousness &amp; Wide Reading Culture </a:t>
            </a:r>
            <a:r>
              <a:rPr lang="en-US" sz="2000" dirty="0">
                <a:solidFill>
                  <a:schemeClr val="tx1"/>
                </a:solidFill>
                <a:uFillTx/>
              </a:rPr>
              <a:t>On Various Subject Matters &amp; </a:t>
            </a:r>
            <a:r>
              <a:rPr lang="en-US" sz="2000" dirty="0" smtClean="0">
                <a:solidFill>
                  <a:schemeClr val="tx1"/>
                </a:solidFill>
                <a:uFillTx/>
              </a:rPr>
              <a:t>Areas Of Disciplines &amp; Interests.</a:t>
            </a:r>
            <a:endParaRPr lang="en-US" sz="2000" dirty="0">
              <a:solidFill>
                <a:schemeClr val="tx1"/>
              </a:solidFill>
              <a:uFillTx/>
            </a:endParaRPr>
          </a:p>
          <a:p>
            <a:pPr marL="0" indent="0">
              <a:buNone/>
            </a:pPr>
            <a:endParaRPr lang="en-US" sz="2000" dirty="0">
              <a:solidFill>
                <a:schemeClr val="tx1"/>
              </a:solidFill>
              <a:uFillTx/>
            </a:endParaRPr>
          </a:p>
        </p:txBody>
      </p:sp>
      <p:sp>
        <p:nvSpPr>
          <p:cNvPr id="4" name="Footer Placeholder 3"/>
          <p:cNvSpPr>
            <a:spLocks noGrp="1"/>
          </p:cNvSpPr>
          <p:nvPr>
            <p:ph type="ftr" sz="quarter" idx="11"/>
          </p:nvPr>
        </p:nvSpPr>
        <p:spPr>
          <a:xfrm>
            <a:off x="914400" y="6356350"/>
            <a:ext cx="72390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a:t>6.0 How Can We Develop Our Critical Thinking Skills As University Students?</a:t>
            </a:r>
            <a:endParaRPr lang="en-US" sz="3200" dirty="0"/>
          </a:p>
        </p:txBody>
      </p:sp>
      <p:sp>
        <p:nvSpPr>
          <p:cNvPr id="3" name="Content Placeholder 2"/>
          <p:cNvSpPr>
            <a:spLocks noGrp="1"/>
          </p:cNvSpPr>
          <p:nvPr>
            <p:ph idx="1"/>
          </p:nvPr>
        </p:nvSpPr>
        <p:spPr>
          <a:xfrm>
            <a:off x="457200" y="1143000"/>
            <a:ext cx="8229600" cy="5257800"/>
          </a:xfrm>
        </p:spPr>
        <p:txBody>
          <a:bodyPr>
            <a:noAutofit/>
          </a:bodyPr>
          <a:lstStyle/>
          <a:p>
            <a:pPr>
              <a:buFont typeface="Wingdings" panose="05000000000000000000" pitchFamily="2" charset="2"/>
              <a:buChar char="ü"/>
            </a:pPr>
            <a:r>
              <a:rPr lang="en-US" sz="2000" dirty="0">
                <a:solidFill>
                  <a:schemeClr val="tx1"/>
                </a:solidFill>
                <a:uFillTx/>
              </a:rPr>
              <a:t>Reflection.</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Questioning your presumptions.</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Asking questions.</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Digital storytelling.</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Discussions with classmates.</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Encouraging diverse perspectives.”</a:t>
            </a: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914400" y="6356350"/>
            <a:ext cx="73914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anim calcmode="lin" valueType="num">
                                      <p:cBhvr>
                                        <p:cTn id="3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2800" dirty="0"/>
              <a:t>6.0 How Can We Develop Our Critical Thinking Skills As University Students?</a:t>
            </a:r>
            <a:endParaRPr lang="en-US" sz="2800" dirty="0"/>
          </a:p>
        </p:txBody>
      </p:sp>
      <p:sp>
        <p:nvSpPr>
          <p:cNvPr id="3" name="Content Placeholder 2"/>
          <p:cNvSpPr>
            <a:spLocks noGrp="1"/>
          </p:cNvSpPr>
          <p:nvPr>
            <p:ph idx="1"/>
          </p:nvPr>
        </p:nvSpPr>
        <p:spPr>
          <a:xfrm>
            <a:off x="457200" y="1066800"/>
            <a:ext cx="8229600" cy="5334000"/>
          </a:xfrm>
        </p:spPr>
        <p:txBody>
          <a:bodyPr>
            <a:normAutofit/>
          </a:bodyPr>
          <a:lstStyle/>
          <a:p>
            <a:pPr>
              <a:buFont typeface="Wingdings" panose="05000000000000000000" pitchFamily="2" charset="2"/>
              <a:buChar char="Ø"/>
            </a:pPr>
            <a:endParaRPr lang="en-US" sz="2000" dirty="0" smtClean="0">
              <a:solidFill>
                <a:schemeClr val="tx1"/>
              </a:solidFill>
              <a:uFillTx/>
            </a:endParaRPr>
          </a:p>
          <a:p>
            <a:pPr>
              <a:buFont typeface="Wingdings" panose="05000000000000000000" pitchFamily="2" charset="2"/>
              <a:buChar char="Ø"/>
            </a:pP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a:t>
            </a:r>
            <a:r>
              <a:rPr lang="en-US" sz="2000" b="1" dirty="0" smtClean="0">
                <a:solidFill>
                  <a:schemeClr val="tx1"/>
                </a:solidFill>
                <a:uFillTx/>
              </a:rPr>
              <a:t>HOW </a:t>
            </a:r>
            <a:r>
              <a:rPr lang="en-US" sz="2000" b="1" dirty="0">
                <a:solidFill>
                  <a:schemeClr val="tx1"/>
                </a:solidFill>
                <a:uFillTx/>
              </a:rPr>
              <a:t>DO YOU TEACH CRITICAL THINKING</a:t>
            </a:r>
            <a:r>
              <a:rPr lang="en-US" sz="2000" dirty="0">
                <a:solidFill>
                  <a:schemeClr val="tx1"/>
                </a:solidFill>
                <a:uFillTx/>
              </a:rPr>
              <a:t>?</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Closing the critical thinking skills gap is not easy. The ideal way to improve critical </a:t>
            </a:r>
            <a:r>
              <a:rPr lang="en-US" sz="2000" dirty="0" smtClean="0">
                <a:solidFill>
                  <a:schemeClr val="tx1"/>
                </a:solidFill>
                <a:uFillTx/>
              </a:rPr>
              <a:t>thinking </a:t>
            </a:r>
            <a:r>
              <a:rPr lang="en-US" sz="2000" dirty="0">
                <a:solidFill>
                  <a:schemeClr val="tx1"/>
                </a:solidFill>
                <a:uFillTx/>
              </a:rPr>
              <a:t>skills is through long-term one-on-one coaching and mentoring.</a:t>
            </a:r>
            <a:endParaRPr lang="en-US" sz="2000" dirty="0">
              <a:solidFill>
                <a:schemeClr val="tx1"/>
              </a:solidFill>
              <a:uFillTx/>
            </a:endParaRPr>
          </a:p>
          <a:p>
            <a:pPr>
              <a:buFont typeface="Wingdings" panose="05000000000000000000" pitchFamily="2" charset="2"/>
              <a:buChar char="ü"/>
            </a:pP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 This is time-consuming </a:t>
            </a:r>
            <a:r>
              <a:rPr lang="en-US" sz="2000" dirty="0" smtClean="0">
                <a:solidFill>
                  <a:schemeClr val="tx1"/>
                </a:solidFill>
                <a:uFillTx/>
              </a:rPr>
              <a:t>and </a:t>
            </a:r>
            <a:r>
              <a:rPr lang="en-US" sz="2000" dirty="0">
                <a:solidFill>
                  <a:schemeClr val="tx1"/>
                </a:solidFill>
                <a:uFillTx/>
              </a:rPr>
              <a:t>far too expensive to be practical. </a:t>
            </a:r>
            <a:endParaRPr lang="en-US" sz="2000" dirty="0">
              <a:solidFill>
                <a:schemeClr val="tx1"/>
              </a:solidFill>
              <a:uFillTx/>
            </a:endParaRPr>
          </a:p>
          <a:p>
            <a:endParaRPr lang="en-US" sz="2000" dirty="0" smtClean="0">
              <a:solidFill>
                <a:schemeClr val="tx1"/>
              </a:solidFill>
              <a:uFillTx/>
            </a:endParaRPr>
          </a:p>
        </p:txBody>
      </p:sp>
      <p:sp>
        <p:nvSpPr>
          <p:cNvPr id="4" name="Footer Placeholder 3"/>
          <p:cNvSpPr>
            <a:spLocks noGrp="1"/>
          </p:cNvSpPr>
          <p:nvPr>
            <p:ph type="ftr" sz="quarter" idx="11"/>
          </p:nvPr>
        </p:nvSpPr>
        <p:spPr>
          <a:xfrm>
            <a:off x="685800" y="6356350"/>
            <a:ext cx="76200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anim calcmode="lin" valueType="num">
                                      <p:cBhvr>
                                        <p:cTn id="1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3" end="3"/>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2000"/>
                                        <p:tgtEl>
                                          <p:spTgt spid="3">
                                            <p:txEl>
                                              <p:pRg st="5" end="5"/>
                                            </p:txEl>
                                          </p:spTgt>
                                        </p:tgtEl>
                                      </p:cBhvr>
                                    </p:animEffect>
                                    <p:anim calcmode="lin" valueType="num">
                                      <p:cBhvr>
                                        <p:cTn id="18"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dirty="0"/>
              <a:t>6.0 How Can We Develop Our Critical Thinking Skills As University Students?</a:t>
            </a:r>
            <a:endParaRPr lang="en-US" sz="2800" dirty="0"/>
          </a:p>
        </p:txBody>
      </p:sp>
      <p:sp>
        <p:nvSpPr>
          <p:cNvPr id="3" name="Content Placeholder 2"/>
          <p:cNvSpPr>
            <a:spLocks noGrp="1"/>
          </p:cNvSpPr>
          <p:nvPr>
            <p:ph idx="1"/>
          </p:nvPr>
        </p:nvSpPr>
        <p:spPr>
          <a:xfrm>
            <a:off x="457200" y="1066800"/>
            <a:ext cx="8229600" cy="5334000"/>
          </a:xfrm>
        </p:spPr>
        <p:txBody>
          <a:bodyPr>
            <a:normAutofit/>
          </a:bodyPr>
          <a:lstStyle/>
          <a:p>
            <a:pPr>
              <a:buFont typeface="Wingdings" panose="05000000000000000000" pitchFamily="2" charset="2"/>
              <a:buChar char="ü"/>
            </a:pPr>
            <a:endParaRPr lang="en-US" sz="2000" dirty="0">
              <a:solidFill>
                <a:schemeClr val="tx1"/>
              </a:solidFill>
              <a:uFillTx/>
            </a:endParaRPr>
          </a:p>
          <a:p>
            <a:pPr>
              <a:buFont typeface="Wingdings" panose="05000000000000000000" pitchFamily="2" charset="2"/>
              <a:buChar char="ü"/>
            </a:pP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However, some recent developments have made critical thinking instruction much more accessible.</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  One useful approach is to start with frameworks and best practices. One good framework that was developed is the </a:t>
            </a:r>
            <a:r>
              <a:rPr lang="en-US" sz="2000" b="1" dirty="0">
                <a:solidFill>
                  <a:schemeClr val="tx1"/>
                </a:solidFill>
                <a:uFillTx/>
              </a:rPr>
              <a:t>Agile Critical Thinking (ACT)  </a:t>
            </a:r>
            <a:r>
              <a:rPr lang="en-US" sz="2000" dirty="0" smtClean="0">
                <a:solidFill>
                  <a:schemeClr val="tx1"/>
                </a:solidFill>
                <a:uFillTx/>
              </a:rPr>
              <a:t>framework.</a:t>
            </a:r>
            <a:endParaRPr lang="en-US" sz="2000" dirty="0">
              <a:solidFill>
                <a:schemeClr val="tx1"/>
              </a:solidFill>
              <a:uFillTx/>
            </a:endParaRPr>
          </a:p>
          <a:p>
            <a:pPr marL="0" indent="0">
              <a:buNone/>
            </a:pPr>
            <a:r>
              <a:rPr lang="en-US" sz="2000" b="1" dirty="0">
                <a:solidFill>
                  <a:schemeClr val="tx1"/>
                </a:solidFill>
                <a:uFillTx/>
              </a:rPr>
              <a:t> </a:t>
            </a:r>
            <a:r>
              <a:rPr lang="en-US" sz="2000" b="1" dirty="0" smtClean="0">
                <a:solidFill>
                  <a:schemeClr val="tx1"/>
                </a:solidFill>
                <a:uFillTx/>
              </a:rPr>
              <a:t>   </a:t>
            </a:r>
            <a:r>
              <a:rPr lang="en-US" sz="2000" dirty="0" smtClean="0">
                <a:solidFill>
                  <a:schemeClr val="tx1"/>
                </a:solidFill>
                <a:uFillTx/>
              </a:rPr>
              <a:t>(</a:t>
            </a:r>
            <a:r>
              <a:rPr lang="en-US" sz="2000" dirty="0">
                <a:solidFill>
                  <a:schemeClr val="tx1"/>
                </a:solidFill>
                <a:uFillTx/>
              </a:rPr>
              <a:t>www.agilecriticalthinking.com). </a:t>
            </a:r>
            <a:endParaRPr lang="en-US" sz="2000" dirty="0">
              <a:solidFill>
                <a:schemeClr val="tx1"/>
              </a:solidFill>
              <a:uFillTx/>
            </a:endParaRPr>
          </a:p>
          <a:p>
            <a:pPr marL="0" indent="0">
              <a:buNone/>
            </a:pPr>
            <a:endParaRPr lang="en-US" sz="2000" dirty="0">
              <a:solidFill>
                <a:schemeClr val="tx1"/>
              </a:solidFill>
              <a:uFillTx/>
            </a:endParaRPr>
          </a:p>
          <a:p>
            <a:pPr marL="0" indent="0">
              <a:buNone/>
            </a:pPr>
            <a:r>
              <a:rPr lang="en-US" sz="2000" dirty="0">
                <a:solidFill>
                  <a:schemeClr val="tx1"/>
                </a:solidFill>
                <a:uFillTx/>
              </a:rPr>
              <a:t>   It  is easy to learn and very flexible.</a:t>
            </a: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838200" y="6356350"/>
            <a:ext cx="7543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in)">
                                      <p:cBhvr>
                                        <p:cTn id="7" dur="2000"/>
                                        <p:tgtEl>
                                          <p:spTgt spid="3">
                                            <p:txEl>
                                              <p:pRg st="2" end="2"/>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circle(in)">
                                      <p:cBhvr>
                                        <p:cTn id="10" dur="2000"/>
                                        <p:tgtEl>
                                          <p:spTgt spid="3">
                                            <p:txEl>
                                              <p:pRg st="3" end="3"/>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circle(in)">
                                      <p:cBhvr>
                                        <p:cTn id="13" dur="2000"/>
                                        <p:tgtEl>
                                          <p:spTgt spid="3">
                                            <p:txEl>
                                              <p:pRg st="4" end="4"/>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circle(in)">
                                      <p:cBhvr>
                                        <p:cTn id="16"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2800" dirty="0"/>
              <a:t>6.0 How Can We Develop Our Critical Thinking Skills As University Students?</a:t>
            </a:r>
            <a:endParaRPr lang="en-US" sz="2800" dirty="0"/>
          </a:p>
        </p:txBody>
      </p:sp>
      <p:sp>
        <p:nvSpPr>
          <p:cNvPr id="3" name="Content Placeholder 2"/>
          <p:cNvSpPr>
            <a:spLocks noGrp="1"/>
          </p:cNvSpPr>
          <p:nvPr>
            <p:ph idx="1"/>
          </p:nvPr>
        </p:nvSpPr>
        <p:spPr>
          <a:xfrm>
            <a:off x="457200" y="1066800"/>
            <a:ext cx="8229600" cy="5334000"/>
          </a:xfrm>
        </p:spPr>
        <p:txBody>
          <a:bodyPr>
            <a:normAutofit/>
          </a:bodyPr>
          <a:lstStyle/>
          <a:p>
            <a:pPr>
              <a:buFont typeface="Wingdings" panose="05000000000000000000" pitchFamily="2" charset="2"/>
              <a:buChar char="ü"/>
            </a:pPr>
            <a:endParaRPr lang="en-US" sz="2000" dirty="0">
              <a:solidFill>
                <a:schemeClr val="tx1"/>
              </a:solidFill>
              <a:uFillTx/>
            </a:endParaRPr>
          </a:p>
          <a:p>
            <a:pPr>
              <a:buFont typeface="Wingdings" panose="05000000000000000000" pitchFamily="2" charset="2"/>
              <a:buChar char="ü"/>
            </a:pP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Another framework that could be used in conjunction with </a:t>
            </a:r>
            <a:r>
              <a:rPr lang="en-US" sz="2000" b="1" dirty="0">
                <a:solidFill>
                  <a:schemeClr val="tx1"/>
                </a:solidFill>
                <a:uFillTx/>
              </a:rPr>
              <a:t>Agile Critical Thinking </a:t>
            </a:r>
            <a:r>
              <a:rPr lang="en-US" sz="2000" dirty="0">
                <a:solidFill>
                  <a:schemeClr val="tx1"/>
                </a:solidFill>
                <a:uFillTx/>
              </a:rPr>
              <a:t>is the </a:t>
            </a:r>
            <a:r>
              <a:rPr lang="en-US" sz="2000" b="1" dirty="0">
                <a:solidFill>
                  <a:schemeClr val="tx1"/>
                </a:solidFill>
                <a:uFillTx/>
              </a:rPr>
              <a:t>RED </a:t>
            </a:r>
            <a:r>
              <a:rPr lang="en-US" sz="2000" b="1" dirty="0" smtClean="0">
                <a:solidFill>
                  <a:schemeClr val="tx1"/>
                </a:solidFill>
                <a:uFillTx/>
              </a:rPr>
              <a:t>Model </a:t>
            </a:r>
            <a:r>
              <a:rPr lang="en-US" sz="2000" dirty="0">
                <a:solidFill>
                  <a:schemeClr val="tx1"/>
                </a:solidFill>
                <a:uFillTx/>
              </a:rPr>
              <a:t>developed by psychometricians at Pearson (http://thinkwatson.com/learn-introduction-to- the-red-</a:t>
            </a:r>
            <a:r>
              <a:rPr lang="en-US" sz="2000" dirty="0" err="1">
                <a:solidFill>
                  <a:schemeClr val="tx1"/>
                </a:solidFill>
                <a:uFillTx/>
              </a:rPr>
              <a:t>model.php</a:t>
            </a:r>
            <a:r>
              <a:rPr lang="en-US" sz="2000" dirty="0">
                <a:solidFill>
                  <a:schemeClr val="tx1"/>
                </a:solidFill>
                <a:uFillTx/>
              </a:rPr>
              <a:t>). </a:t>
            </a:r>
            <a:endParaRPr lang="en-US" sz="2000" dirty="0">
              <a:solidFill>
                <a:schemeClr val="tx1"/>
              </a:solidFill>
              <a:uFillTx/>
            </a:endParaRPr>
          </a:p>
          <a:p>
            <a:pPr marL="0" indent="0">
              <a:buNone/>
            </a:pPr>
            <a:r>
              <a:rPr lang="en-US" sz="2000" dirty="0" smtClean="0">
                <a:solidFill>
                  <a:schemeClr val="tx1"/>
                </a:solidFill>
                <a:uFillTx/>
              </a:rPr>
              <a:t>	Based </a:t>
            </a:r>
            <a:r>
              <a:rPr lang="en-US" sz="2000" dirty="0">
                <a:solidFill>
                  <a:schemeClr val="tx1"/>
                </a:solidFill>
                <a:uFillTx/>
              </a:rPr>
              <a:t>on the work of Goodwin </a:t>
            </a:r>
            <a:r>
              <a:rPr lang="en-US" sz="2000" dirty="0" smtClean="0">
                <a:solidFill>
                  <a:schemeClr val="tx1"/>
                </a:solidFill>
                <a:uFillTx/>
              </a:rPr>
              <a:t>Watson </a:t>
            </a:r>
            <a:r>
              <a:rPr lang="en-US" sz="2000" dirty="0">
                <a:solidFill>
                  <a:schemeClr val="tx1"/>
                </a:solidFill>
                <a:uFillTx/>
              </a:rPr>
              <a:t>and </a:t>
            </a:r>
            <a:r>
              <a:rPr lang="en-US" sz="2000" dirty="0" smtClean="0">
                <a:solidFill>
                  <a:schemeClr val="tx1"/>
                </a:solidFill>
                <a:uFillTx/>
              </a:rPr>
              <a:t>  E.M</a:t>
            </a:r>
            <a:r>
              <a:rPr lang="en-US" sz="2000" dirty="0">
                <a:solidFill>
                  <a:schemeClr val="tx1"/>
                </a:solidFill>
                <a:uFillTx/>
              </a:rPr>
              <a:t>. Glaser at </a:t>
            </a:r>
            <a:r>
              <a:rPr lang="en-US" sz="2000" dirty="0" smtClean="0">
                <a:solidFill>
                  <a:schemeClr val="tx1"/>
                </a:solidFill>
                <a:uFillTx/>
              </a:rPr>
              <a:t>Columbia University. </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This model </a:t>
            </a:r>
            <a:r>
              <a:rPr lang="en-US" sz="2000" dirty="0">
                <a:solidFill>
                  <a:schemeClr val="tx1"/>
                </a:solidFill>
                <a:uFillTx/>
              </a:rPr>
              <a:t>offers a quick </a:t>
            </a:r>
            <a:r>
              <a:rPr lang="en-US" sz="2000" dirty="0" smtClean="0">
                <a:solidFill>
                  <a:schemeClr val="tx1"/>
                </a:solidFill>
                <a:uFillTx/>
              </a:rPr>
              <a:t>and </a:t>
            </a:r>
            <a:r>
              <a:rPr lang="en-US" sz="2000" dirty="0">
                <a:solidFill>
                  <a:schemeClr val="tx1"/>
                </a:solidFill>
                <a:uFillTx/>
              </a:rPr>
              <a:t>effective way to focus on key </a:t>
            </a:r>
            <a:r>
              <a:rPr lang="en-US" sz="2000" dirty="0" smtClean="0">
                <a:solidFill>
                  <a:schemeClr val="tx1"/>
                </a:solidFill>
                <a:uFillTx/>
              </a:rPr>
              <a:t>factors </a:t>
            </a:r>
            <a:r>
              <a:rPr lang="en-US" sz="2000" dirty="0">
                <a:solidFill>
                  <a:schemeClr val="tx1"/>
                </a:solidFill>
                <a:uFillTx/>
              </a:rPr>
              <a:t>in </a:t>
            </a:r>
            <a:r>
              <a:rPr lang="en-US" sz="2000" dirty="0" smtClean="0">
                <a:solidFill>
                  <a:schemeClr val="tx1"/>
                </a:solidFill>
                <a:uFillTx/>
              </a:rPr>
              <a:t>critical thinking</a:t>
            </a:r>
            <a:r>
              <a:rPr lang="en-US" sz="2000" dirty="0">
                <a:solidFill>
                  <a:schemeClr val="tx1"/>
                </a:solidFill>
                <a:uFillTx/>
              </a:rPr>
              <a:t>.</a:t>
            </a:r>
            <a:r>
              <a:rPr lang="en-US" sz="2000" dirty="0" smtClean="0">
                <a:solidFill>
                  <a:schemeClr val="tx1"/>
                </a:solidFill>
                <a:uFillTx/>
              </a:rPr>
              <a:t> </a:t>
            </a:r>
            <a:endParaRPr lang="en-US" sz="2000" dirty="0" smtClean="0">
              <a:solidFill>
                <a:schemeClr val="tx1"/>
              </a:solidFill>
              <a:uFillTx/>
            </a:endParaRPr>
          </a:p>
          <a:p>
            <a:pPr marL="0" indent="0">
              <a:buNone/>
            </a:pPr>
            <a:r>
              <a:rPr lang="en-US" sz="2000" dirty="0" smtClean="0">
                <a:solidFill>
                  <a:schemeClr val="tx1"/>
                </a:solidFill>
                <a:uFillTx/>
              </a:rPr>
              <a:t>            </a:t>
            </a:r>
            <a:endParaRPr lang="en-US" sz="2000" dirty="0" smtClean="0">
              <a:solidFill>
                <a:schemeClr val="tx1"/>
              </a:solidFill>
              <a:uFillTx/>
            </a:endParaRPr>
          </a:p>
        </p:txBody>
      </p:sp>
      <p:sp>
        <p:nvSpPr>
          <p:cNvPr id="4" name="Footer Placeholder 3"/>
          <p:cNvSpPr>
            <a:spLocks noGrp="1"/>
          </p:cNvSpPr>
          <p:nvPr>
            <p:ph type="ftr" sz="quarter" idx="11"/>
          </p:nvPr>
        </p:nvSpPr>
        <p:spPr>
          <a:xfrm>
            <a:off x="762000" y="6356350"/>
            <a:ext cx="7543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in)">
                                      <p:cBhvr>
                                        <p:cTn id="7" dur="2000"/>
                                        <p:tgtEl>
                                          <p:spTgt spid="3">
                                            <p:txEl>
                                              <p:pRg st="2" end="2"/>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circle(in)">
                                      <p:cBhvr>
                                        <p:cTn id="10" dur="2000"/>
                                        <p:tgtEl>
                                          <p:spTgt spid="3">
                                            <p:txEl>
                                              <p:pRg st="3" end="3"/>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circle(in)">
                                      <p:cBhvr>
                                        <p:cTn id="1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2800" dirty="0"/>
              <a:t>6.0 How Can We Develop Our Critical Thinking Skills As University Students?</a:t>
            </a:r>
            <a:endParaRPr lang="en-US" sz="2800" dirty="0"/>
          </a:p>
        </p:txBody>
      </p:sp>
      <p:sp>
        <p:nvSpPr>
          <p:cNvPr id="3" name="Content Placeholder 2"/>
          <p:cNvSpPr>
            <a:spLocks noGrp="1"/>
          </p:cNvSpPr>
          <p:nvPr>
            <p:ph idx="1"/>
          </p:nvPr>
        </p:nvSpPr>
        <p:spPr>
          <a:xfrm>
            <a:off x="457200" y="1066800"/>
            <a:ext cx="8229600" cy="5334000"/>
          </a:xfrm>
        </p:spPr>
        <p:txBody>
          <a:bodyPr>
            <a:normAutofit/>
          </a:bodyPr>
          <a:lstStyle/>
          <a:p>
            <a:pPr>
              <a:buFont typeface="Wingdings" panose="05000000000000000000" pitchFamily="2" charset="2"/>
              <a:buChar char="ü"/>
            </a:pP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Frameworks and best practices, of course, are not enough. They are simply a way to help how people think about how to approach problems critically.</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Becoming an effective critical thinker requires a great deal of practice and thoughtful feedback.”</a:t>
            </a:r>
            <a:endParaRPr lang="en-US" sz="4000" dirty="0"/>
          </a:p>
          <a:p>
            <a:pPr marL="0" indent="0">
              <a:buNone/>
            </a:pPr>
            <a:endParaRPr lang="en-US" dirty="0"/>
          </a:p>
          <a:p>
            <a:endParaRPr lang="en-US" dirty="0"/>
          </a:p>
        </p:txBody>
      </p:sp>
      <p:sp>
        <p:nvSpPr>
          <p:cNvPr id="4" name="Footer Placeholder 3"/>
          <p:cNvSpPr>
            <a:spLocks noGrp="1"/>
          </p:cNvSpPr>
          <p:nvPr>
            <p:ph type="ftr" sz="quarter" idx="11"/>
          </p:nvPr>
        </p:nvSpPr>
        <p:spPr>
          <a:xfrm>
            <a:off x="762000" y="6356350"/>
            <a:ext cx="7543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ircle(in)">
                                      <p:cBhvr>
                                        <p:cTn id="1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2800" dirty="0"/>
              <a:t>6.0 How Can We Develop Our Critical Thinking Skills As University Students?</a:t>
            </a:r>
            <a:endParaRPr lang="en-US" sz="2800" dirty="0"/>
          </a:p>
        </p:txBody>
      </p:sp>
      <p:sp>
        <p:nvSpPr>
          <p:cNvPr id="3" name="Content Placeholder 2"/>
          <p:cNvSpPr>
            <a:spLocks noGrp="1"/>
          </p:cNvSpPr>
          <p:nvPr>
            <p:ph idx="1"/>
          </p:nvPr>
        </p:nvSpPr>
        <p:spPr>
          <a:xfrm>
            <a:off x="457200" y="990600"/>
            <a:ext cx="8229600" cy="5398477"/>
          </a:xfrm>
        </p:spPr>
        <p:txBody>
          <a:bodyPr>
            <a:normAutofit/>
          </a:bodyPr>
          <a:lstStyle/>
          <a:p>
            <a:pPr>
              <a:buFont typeface="Wingdings" panose="05000000000000000000" pitchFamily="2" charset="2"/>
              <a:buChar char="ü"/>
            </a:pPr>
            <a:r>
              <a:rPr lang="en-US" sz="2000" dirty="0">
                <a:solidFill>
                  <a:schemeClr val="tx1"/>
                </a:solidFill>
                <a:uFillTx/>
              </a:rPr>
              <a:t>While one-on-one mentoring is expensive, social computing has opened new and far more </a:t>
            </a:r>
            <a:r>
              <a:rPr lang="en-US" sz="2000" dirty="0" smtClean="0">
                <a:solidFill>
                  <a:schemeClr val="tx1"/>
                </a:solidFill>
                <a:uFillTx/>
              </a:rPr>
              <a:t>cost </a:t>
            </a:r>
            <a:r>
              <a:rPr lang="en-US" sz="2000" dirty="0">
                <a:solidFill>
                  <a:schemeClr val="tx1"/>
                </a:solidFill>
                <a:uFillTx/>
              </a:rPr>
              <a:t>effective possibilities. Through social media </a:t>
            </a:r>
            <a:r>
              <a:rPr lang="en-US" sz="2000" dirty="0" smtClean="0">
                <a:solidFill>
                  <a:schemeClr val="tx1"/>
                </a:solidFill>
                <a:uFillTx/>
              </a:rPr>
              <a:t>it </a:t>
            </a:r>
            <a:r>
              <a:rPr lang="en-US" sz="2000" dirty="0">
                <a:solidFill>
                  <a:schemeClr val="tx1"/>
                </a:solidFill>
                <a:uFillTx/>
              </a:rPr>
              <a:t>is </a:t>
            </a:r>
            <a:r>
              <a:rPr lang="en-US" sz="2000" dirty="0" smtClean="0">
                <a:solidFill>
                  <a:schemeClr val="tx1"/>
                </a:solidFill>
                <a:uFillTx/>
              </a:rPr>
              <a:t>possible </a:t>
            </a:r>
            <a:r>
              <a:rPr lang="en-US" sz="2000" dirty="0">
                <a:solidFill>
                  <a:schemeClr val="tx1"/>
                </a:solidFill>
                <a:uFillTx/>
              </a:rPr>
              <a:t>to support peer-to-peer</a:t>
            </a:r>
            <a:endParaRPr lang="en-US" sz="2000" dirty="0">
              <a:solidFill>
                <a:schemeClr val="tx1"/>
              </a:solidFill>
              <a:uFillTx/>
            </a:endParaRPr>
          </a:p>
          <a:p>
            <a:pPr marL="0" indent="0">
              <a:buNone/>
            </a:pPr>
            <a:r>
              <a:rPr lang="en-US" sz="2000" dirty="0">
                <a:solidFill>
                  <a:schemeClr val="tx1"/>
                </a:solidFill>
                <a:uFillTx/>
              </a:rPr>
              <a:t>            C O M </a:t>
            </a:r>
            <a:r>
              <a:rPr lang="en-US" sz="2000" dirty="0" err="1">
                <a:solidFill>
                  <a:schemeClr val="tx1"/>
                </a:solidFill>
                <a:uFillTx/>
              </a:rPr>
              <a:t>M</a:t>
            </a:r>
            <a:r>
              <a:rPr lang="en-US" sz="2000" dirty="0">
                <a:solidFill>
                  <a:schemeClr val="tx1"/>
                </a:solidFill>
                <a:uFillTx/>
              </a:rPr>
              <a:t> U N I C A T I O N • C R I T I C A L T H I N K I N G • C R E A T I V I T Y • C O L </a:t>
            </a:r>
            <a:r>
              <a:rPr lang="en-US" sz="2000" dirty="0" err="1">
                <a:solidFill>
                  <a:schemeClr val="tx1"/>
                </a:solidFill>
                <a:uFillTx/>
              </a:rPr>
              <a:t>L</a:t>
            </a:r>
            <a:r>
              <a:rPr lang="en-US" sz="2000" dirty="0">
                <a:solidFill>
                  <a:schemeClr val="tx1"/>
                </a:solidFill>
                <a:uFillTx/>
              </a:rPr>
              <a:t> A B O R A T I O </a:t>
            </a:r>
            <a:r>
              <a:rPr lang="en-US" sz="2000" dirty="0" smtClean="0">
                <a:solidFill>
                  <a:schemeClr val="tx1"/>
                </a:solidFill>
                <a:uFillTx/>
              </a:rPr>
              <a:t>N. </a:t>
            </a:r>
            <a:r>
              <a:rPr lang="en-US" sz="2000" dirty="0">
                <a:solidFill>
                  <a:schemeClr val="tx1"/>
                </a:solidFill>
                <a:uFillTx/>
              </a:rPr>
              <a:t>THE </a:t>
            </a:r>
            <a:r>
              <a:rPr lang="en-US" sz="2000" dirty="0" smtClean="0">
                <a:solidFill>
                  <a:schemeClr val="tx1"/>
                </a:solidFill>
                <a:uFillTx/>
              </a:rPr>
              <a:t>4Cs </a:t>
            </a:r>
            <a:r>
              <a:rPr lang="en-US" sz="2000" dirty="0">
                <a:solidFill>
                  <a:schemeClr val="tx1"/>
                </a:solidFill>
                <a:uFillTx/>
              </a:rPr>
              <a:t>Mentoring and to connect with coaches and mentors via the Internet. </a:t>
            </a:r>
            <a:endParaRPr lang="en-US" sz="2000" dirty="0">
              <a:solidFill>
                <a:schemeClr val="tx1"/>
              </a:solidFill>
              <a:uFillTx/>
            </a:endParaRPr>
          </a:p>
          <a:p>
            <a:pPr>
              <a:buFont typeface="Wingdings" panose="05000000000000000000" pitchFamily="2" charset="2"/>
              <a:buChar char="ü"/>
            </a:pPr>
            <a:r>
              <a:rPr lang="en-US" sz="2000" dirty="0" smtClean="0">
                <a:solidFill>
                  <a:schemeClr val="tx1"/>
                </a:solidFill>
                <a:uFillTx/>
              </a:rPr>
              <a:t>Social </a:t>
            </a:r>
            <a:r>
              <a:rPr lang="en-US" sz="2000" dirty="0">
                <a:solidFill>
                  <a:schemeClr val="tx1"/>
                </a:solidFill>
                <a:uFillTx/>
              </a:rPr>
              <a:t>computing </a:t>
            </a:r>
            <a:r>
              <a:rPr lang="en-US" sz="2000" dirty="0" smtClean="0">
                <a:solidFill>
                  <a:schemeClr val="tx1"/>
                </a:solidFill>
                <a:uFillTx/>
              </a:rPr>
              <a:t>is </a:t>
            </a:r>
            <a:r>
              <a:rPr lang="en-US" sz="2000" dirty="0">
                <a:solidFill>
                  <a:schemeClr val="tx1"/>
                </a:solidFill>
                <a:uFillTx/>
              </a:rPr>
              <a:t>revolutionizing the way we teach critical thinking, leadership, and other “soft” skills.”</a:t>
            </a:r>
            <a:endParaRPr lang="en-US" sz="2000" dirty="0">
              <a:solidFill>
                <a:schemeClr val="tx1"/>
              </a:solidFill>
              <a:uFillTx/>
            </a:endParaRPr>
          </a:p>
          <a:p>
            <a:pPr marL="0" indent="0">
              <a:buNone/>
            </a:pPr>
            <a:r>
              <a:rPr lang="en-US" sz="2000" dirty="0" smtClean="0">
                <a:solidFill>
                  <a:schemeClr val="tx1"/>
                </a:solidFill>
                <a:uFillTx/>
              </a:rPr>
              <a:t>        </a:t>
            </a:r>
            <a:endParaRPr lang="en-US" sz="2000" dirty="0" smtClean="0">
              <a:solidFill>
                <a:schemeClr val="tx1"/>
              </a:solidFill>
              <a:uFillTx/>
            </a:endParaRPr>
          </a:p>
        </p:txBody>
      </p:sp>
      <p:sp>
        <p:nvSpPr>
          <p:cNvPr id="4" name="Footer Placeholder 3"/>
          <p:cNvSpPr>
            <a:spLocks noGrp="1"/>
          </p:cNvSpPr>
          <p:nvPr>
            <p:ph type="ftr" sz="quarter" idx="11"/>
          </p:nvPr>
        </p:nvSpPr>
        <p:spPr>
          <a:xfrm>
            <a:off x="609600" y="6356350"/>
            <a:ext cx="77724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0" end="0"/>
                                            </p:txEl>
                                          </p:spTgt>
                                        </p:tgtEl>
                                        <p:attrNameLst>
                                          <p:attrName>r</p:attrName>
                                        </p:attrNameLst>
                                      </p:cBhvr>
                                    </p:animRot>
                                  </p:childTnLst>
                                </p:cTn>
                              </p:par>
                              <p:par>
                                <p:cTn id="7" presetID="8" presetClass="emph" presetSubtype="0" fill="hold" nodeType="withEffect">
                                  <p:stCondLst>
                                    <p:cond delay="0"/>
                                  </p:stCondLst>
                                  <p:childTnLst>
                                    <p:animRot by="21600000">
                                      <p:cBhvr>
                                        <p:cTn id="8" dur="2000" fill="hold"/>
                                        <p:tgtEl>
                                          <p:spTgt spid="3">
                                            <p:txEl>
                                              <p:pRg st="1" end="1"/>
                                            </p:txEl>
                                          </p:spTgt>
                                        </p:tgtEl>
                                        <p:attrNameLst>
                                          <p:attrName>r</p:attrName>
                                        </p:attrNameLst>
                                      </p:cBhvr>
                                    </p:animRot>
                                  </p:childTnLst>
                                </p:cTn>
                              </p:par>
                              <p:par>
                                <p:cTn id="9" presetID="8" presetClass="emph" presetSubtype="0" fill="hold" nodeType="withEffect">
                                  <p:stCondLst>
                                    <p:cond delay="0"/>
                                  </p:stCondLst>
                                  <p:childTnLst>
                                    <p:animRot by="21600000">
                                      <p:cBhvr>
                                        <p:cTn id="10" dur="2000" fill="hold"/>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200" dirty="0" smtClean="0"/>
              <a:t>7.0 How Can We Improve Our Critical Thinking Skills?</a:t>
            </a:r>
            <a:endParaRPr lang="en-US" sz="3200" dirty="0"/>
          </a:p>
        </p:txBody>
      </p:sp>
      <p:pic>
        <p:nvPicPr>
          <p:cNvPr id="1026" name="Picture 2"/>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457200" y="1207176"/>
            <a:ext cx="8229600" cy="462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en-US" smtClean="0"/>
              <a:t>"Enhancing Critical Thinking Skills" By ICLED Business School, For Students Of Unilag Career Development Center</a:t>
            </a:r>
            <a:endParaRPr lang="en-US"/>
          </a:p>
        </p:txBody>
      </p:sp>
      <p:sp>
        <p:nvSpPr>
          <p:cNvPr id="4" name="Slide Number Placeholder 3"/>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a:t>7.0 How Can We Improve Our Critical Thinking Skills?</a:t>
            </a:r>
            <a:endParaRPr lang="en-US" sz="2800" dirty="0"/>
          </a:p>
        </p:txBody>
      </p:sp>
      <p:sp>
        <p:nvSpPr>
          <p:cNvPr id="3" name="Content Placeholder 2"/>
          <p:cNvSpPr>
            <a:spLocks noGrp="1"/>
          </p:cNvSpPr>
          <p:nvPr>
            <p:ph idx="1"/>
          </p:nvPr>
        </p:nvSpPr>
        <p:spPr>
          <a:xfrm>
            <a:off x="457200" y="762000"/>
            <a:ext cx="8229600" cy="5638800"/>
          </a:xfrm>
        </p:spPr>
        <p:txBody>
          <a:bodyPr>
            <a:normAutofit/>
          </a:bodyPr>
          <a:lstStyle/>
          <a:p>
            <a:pPr>
              <a:buFont typeface="Wingdings" panose="05000000000000000000" pitchFamily="2" charset="2"/>
              <a:buChar char="ü"/>
            </a:pPr>
            <a:r>
              <a:rPr lang="en-US" sz="2000" b="1" dirty="0" smtClean="0">
                <a:solidFill>
                  <a:schemeClr val="tx1"/>
                </a:solidFill>
                <a:uFillTx/>
              </a:rPr>
              <a:t>“Make </a:t>
            </a:r>
            <a:r>
              <a:rPr lang="en-US" sz="2000" b="1" dirty="0">
                <a:solidFill>
                  <a:schemeClr val="tx1"/>
                </a:solidFill>
                <a:uFillTx/>
              </a:rPr>
              <a:t>Time for Metacognitive Reflection</a:t>
            </a:r>
            <a:endParaRPr lang="en-US" sz="2000" b="1" dirty="0">
              <a:solidFill>
                <a:schemeClr val="tx1"/>
              </a:solidFill>
              <a:uFillTx/>
            </a:endParaRPr>
          </a:p>
          <a:p>
            <a:r>
              <a:rPr lang="en-US" sz="2000" dirty="0">
                <a:solidFill>
                  <a:schemeClr val="tx1"/>
                </a:solidFill>
                <a:uFillTx/>
              </a:rPr>
              <a:t>Create space for students to both reflect on their ideas and discuss the power of doing so. </a:t>
            </a:r>
            <a:endParaRPr lang="en-US" sz="2000" dirty="0" smtClean="0">
              <a:solidFill>
                <a:schemeClr val="tx1"/>
              </a:solidFill>
              <a:uFillTx/>
            </a:endParaRPr>
          </a:p>
          <a:p>
            <a:r>
              <a:rPr lang="en-US" sz="2000" dirty="0" smtClean="0">
                <a:solidFill>
                  <a:schemeClr val="tx1"/>
                </a:solidFill>
                <a:uFillTx/>
              </a:rPr>
              <a:t>Show </a:t>
            </a:r>
            <a:r>
              <a:rPr lang="en-US" sz="2000" dirty="0">
                <a:solidFill>
                  <a:schemeClr val="tx1"/>
                </a:solidFill>
                <a:uFillTx/>
              </a:rPr>
              <a:t>students how they can push back on their own thinking to analyze and question their assumptions.</a:t>
            </a:r>
            <a:endParaRPr lang="en-US" sz="2000" dirty="0">
              <a:solidFill>
                <a:schemeClr val="tx1"/>
              </a:solidFill>
              <a:uFillTx/>
            </a:endParaRPr>
          </a:p>
          <a:p>
            <a:pPr>
              <a:buFont typeface="Wingdings" panose="05000000000000000000" pitchFamily="2" charset="2"/>
              <a:buChar char="ü"/>
            </a:pPr>
            <a:r>
              <a:rPr lang="en-US" sz="2000" b="1" dirty="0">
                <a:uFillTx/>
                <a:sym typeface="+mn-ea"/>
              </a:rPr>
              <a:t>Teach Reasoning Skills </a:t>
            </a:r>
            <a:endParaRPr lang="en-US" sz="2000" b="1" dirty="0">
              <a:solidFill>
                <a:schemeClr val="tx1"/>
              </a:solidFill>
              <a:uFillTx/>
            </a:endParaRPr>
          </a:p>
          <a:p>
            <a:r>
              <a:rPr lang="en-US" sz="2000" dirty="0">
                <a:uFillTx/>
                <a:sym typeface="+mn-ea"/>
              </a:rPr>
              <a:t>Reasoning skills are another key component of critical thinking, involving the abilities to think logically, evaluate evidence, identify assumptions, and analyze arguments. </a:t>
            </a:r>
            <a:endParaRPr lang="en-US" sz="2000" dirty="0">
              <a:solidFill>
                <a:schemeClr val="tx1"/>
              </a:solidFill>
              <a:uFillTx/>
            </a:endParaRPr>
          </a:p>
          <a:p>
            <a:r>
              <a:rPr lang="en-US" sz="2000" dirty="0">
                <a:uFillTx/>
                <a:sym typeface="+mn-ea"/>
              </a:rPr>
              <a:t>Students who learn how to use reasoning skills will be better equipped to make informed decisions, form and defend opinions, and solve problems. </a:t>
            </a:r>
            <a:endParaRPr lang="en-US" sz="2000" dirty="0">
              <a:solidFill>
                <a:schemeClr val="tx1"/>
              </a:solidFill>
              <a:uFillTx/>
            </a:endParaRPr>
          </a:p>
          <a:p>
            <a:pPr marL="0" indent="0">
              <a:buNone/>
            </a:pP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990600" y="6356350"/>
            <a:ext cx="73152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anim calcmode="lin" valueType="num">
                                      <p:cBhvr>
                                        <p:cTn id="3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a:t>7.0 How Can We Improve Our Critical Thinking Skills?</a:t>
            </a:r>
            <a:endParaRPr lang="en-US" sz="3200" dirty="0"/>
          </a:p>
        </p:txBody>
      </p:sp>
      <p:sp>
        <p:nvSpPr>
          <p:cNvPr id="3" name="Content Placeholder 2"/>
          <p:cNvSpPr>
            <a:spLocks noGrp="1"/>
          </p:cNvSpPr>
          <p:nvPr>
            <p:ph idx="1"/>
          </p:nvPr>
        </p:nvSpPr>
        <p:spPr>
          <a:xfrm>
            <a:off x="457200" y="838200"/>
            <a:ext cx="8229600" cy="5562600"/>
          </a:xfrm>
        </p:spPr>
        <p:txBody>
          <a:bodyPr>
            <a:normAutofit/>
          </a:bodyPr>
          <a:lstStyle/>
          <a:p>
            <a:pPr>
              <a:buFont typeface="Wingdings" panose="05000000000000000000" pitchFamily="2" charset="2"/>
              <a:buChar char="ü"/>
            </a:pPr>
            <a:r>
              <a:rPr lang="en-US" sz="2000" b="1" dirty="0">
                <a:solidFill>
                  <a:schemeClr val="tx1"/>
                </a:solidFill>
                <a:uFillTx/>
              </a:rPr>
              <a:t>Teach Information Literacy </a:t>
            </a:r>
            <a:endParaRPr lang="en-US" sz="2000" b="1" dirty="0">
              <a:solidFill>
                <a:schemeClr val="tx1"/>
              </a:solidFill>
              <a:uFillTx/>
            </a:endParaRPr>
          </a:p>
          <a:p>
            <a:r>
              <a:rPr lang="en-US" sz="2000" dirty="0">
                <a:solidFill>
                  <a:schemeClr val="tx1"/>
                </a:solidFill>
                <a:uFillTx/>
              </a:rPr>
              <a:t>Education has moved far past the idea of “Be careful of what is on Wikipedia, because it might not be true.” With AI innovations making their way into classrooms, teachers know that informed readers must question everything. </a:t>
            </a:r>
            <a:endParaRPr lang="en-US" sz="2000" dirty="0">
              <a:solidFill>
                <a:schemeClr val="tx1"/>
              </a:solidFill>
              <a:uFillTx/>
            </a:endParaRPr>
          </a:p>
          <a:p>
            <a:r>
              <a:rPr lang="en-US" sz="2000" dirty="0">
                <a:solidFill>
                  <a:schemeClr val="tx1"/>
                </a:solidFill>
                <a:uFillTx/>
              </a:rPr>
              <a:t>Understanding what is and is not a reliable source and knowing how to vet information are important skills for students to build and utilize when making informed decisions.</a:t>
            </a:r>
            <a:endParaRPr lang="en-US" sz="2000" dirty="0">
              <a:solidFill>
                <a:schemeClr val="tx1"/>
              </a:solidFill>
              <a:uFillTx/>
            </a:endParaRPr>
          </a:p>
          <a:p>
            <a:pPr>
              <a:buFont typeface="Wingdings" panose="05000000000000000000" pitchFamily="2" charset="2"/>
              <a:buChar char="ü"/>
            </a:pPr>
            <a:r>
              <a:rPr lang="en-US" sz="2000" b="1" dirty="0">
                <a:uFillTx/>
                <a:sym typeface="+mn-ea"/>
              </a:rPr>
              <a:t>Ask Open-Ended Questions </a:t>
            </a:r>
            <a:endParaRPr lang="en-US" sz="2000" b="1" dirty="0">
              <a:solidFill>
                <a:schemeClr val="tx1"/>
              </a:solidFill>
              <a:uFillTx/>
            </a:endParaRPr>
          </a:p>
          <a:p>
            <a:pPr marL="0" indent="0">
              <a:buNone/>
            </a:pPr>
            <a:r>
              <a:rPr lang="en-US" sz="2000" dirty="0">
                <a:uFillTx/>
                <a:sym typeface="+mn-ea"/>
              </a:rPr>
              <a:t>Moving beyond the repetition of </a:t>
            </a:r>
            <a:r>
              <a:rPr lang="en-US" sz="2000" dirty="0" smtClean="0">
                <a:uFillTx/>
                <a:sym typeface="+mn-ea"/>
              </a:rPr>
              <a:t>facts. Critical </a:t>
            </a:r>
            <a:r>
              <a:rPr lang="en-US" sz="2000" dirty="0">
                <a:uFillTx/>
                <a:sym typeface="+mn-ea"/>
              </a:rPr>
              <a:t>thinking requires students to take positions and explain their beliefs through research, evidence, and explanations of credibility. </a:t>
            </a:r>
            <a:endParaRPr lang="en-US" sz="2000" dirty="0" smtClean="0">
              <a:solidFill>
                <a:schemeClr val="tx1"/>
              </a:solidFill>
              <a:uFillTx/>
            </a:endParaRPr>
          </a:p>
          <a:p>
            <a:pPr marL="0" indent="0">
              <a:buNone/>
            </a:pPr>
            <a:endParaRPr lang="en-US" sz="2000" dirty="0">
              <a:solidFill>
                <a:schemeClr val="tx1"/>
              </a:solidFill>
              <a:uFillTx/>
            </a:endParaRPr>
          </a:p>
        </p:txBody>
      </p:sp>
      <p:sp>
        <p:nvSpPr>
          <p:cNvPr id="4" name="Footer Placeholder 3"/>
          <p:cNvSpPr>
            <a:spLocks noGrp="1"/>
          </p:cNvSpPr>
          <p:nvPr>
            <p:ph type="ftr" sz="quarter" idx="11"/>
          </p:nvPr>
        </p:nvSpPr>
        <p:spPr>
          <a:xfrm>
            <a:off x="1066800" y="6356350"/>
            <a:ext cx="7162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a:t>7.0 How Can We Improve Our Critical Thinking Skills?</a:t>
            </a:r>
            <a:endParaRPr lang="en-US" sz="3200" dirty="0"/>
          </a:p>
        </p:txBody>
      </p:sp>
      <p:sp>
        <p:nvSpPr>
          <p:cNvPr id="3" name="Content Placeholder 2"/>
          <p:cNvSpPr>
            <a:spLocks noGrp="1"/>
          </p:cNvSpPr>
          <p:nvPr>
            <p:ph idx="1"/>
          </p:nvPr>
        </p:nvSpPr>
        <p:spPr>
          <a:xfrm>
            <a:off x="457200" y="838200"/>
            <a:ext cx="8229600" cy="5287963"/>
          </a:xfrm>
        </p:spPr>
        <p:txBody>
          <a:bodyPr/>
          <a:lstStyle/>
          <a:p>
            <a:pPr>
              <a:buFont typeface="Wingdings" panose="05000000000000000000" pitchFamily="2" charset="2"/>
              <a:buChar char="ü"/>
            </a:pPr>
            <a:r>
              <a:rPr lang="en-US" sz="2000" b="1" dirty="0">
                <a:solidFill>
                  <a:schemeClr val="tx1"/>
                </a:solidFill>
                <a:uFillTx/>
              </a:rPr>
              <a:t>Provide Diverse Perspectives </a:t>
            </a:r>
            <a:endParaRPr lang="en-US" sz="2000" b="1" dirty="0">
              <a:solidFill>
                <a:schemeClr val="tx1"/>
              </a:solidFill>
              <a:uFillTx/>
            </a:endParaRPr>
          </a:p>
          <a:p>
            <a:r>
              <a:rPr lang="en-US" sz="2000" dirty="0">
                <a:solidFill>
                  <a:schemeClr val="tx1"/>
                </a:solidFill>
                <a:uFillTx/>
              </a:rPr>
              <a:t>Consider how to keep the classroom from becoming an echo chamber</a:t>
            </a:r>
            <a:r>
              <a:rPr lang="en-US" sz="2000" dirty="0" smtClean="0">
                <a:solidFill>
                  <a:schemeClr val="tx1"/>
                </a:solidFill>
                <a:uFillTx/>
              </a:rPr>
              <a:t>.</a:t>
            </a:r>
            <a:endParaRPr lang="en-US" sz="2000" dirty="0" smtClean="0">
              <a:solidFill>
                <a:schemeClr val="tx1"/>
              </a:solidFill>
              <a:uFillTx/>
            </a:endParaRPr>
          </a:p>
          <a:p>
            <a:r>
              <a:rPr lang="en-US" sz="2000" dirty="0" smtClean="0">
                <a:solidFill>
                  <a:schemeClr val="tx1"/>
                </a:solidFill>
                <a:uFillTx/>
              </a:rPr>
              <a:t> </a:t>
            </a:r>
            <a:r>
              <a:rPr lang="en-US" sz="2000" dirty="0">
                <a:solidFill>
                  <a:schemeClr val="tx1"/>
                </a:solidFill>
                <a:uFillTx/>
              </a:rPr>
              <a:t>If students come from the same community, they may have similar perspectives. And those who have differing perspectives may not feel comfortable sharing them in the face of an opposing majority. </a:t>
            </a:r>
            <a:endParaRPr lang="en-US" sz="2000" dirty="0">
              <a:solidFill>
                <a:schemeClr val="tx1"/>
              </a:solidFill>
              <a:uFillTx/>
            </a:endParaRPr>
          </a:p>
          <a:p>
            <a:pPr>
              <a:buFont typeface="Wingdings" panose="05000000000000000000" pitchFamily="2" charset="2"/>
              <a:buChar char="ü"/>
            </a:pPr>
            <a:r>
              <a:rPr lang="en-US" sz="2000" b="1" dirty="0">
                <a:sym typeface="+mn-ea"/>
              </a:rPr>
              <a:t>Practice Makes Perfect </a:t>
            </a:r>
            <a:endParaRPr lang="en-US" sz="2000" b="1" dirty="0"/>
          </a:p>
          <a:p>
            <a:r>
              <a:rPr lang="en-US" sz="2000" dirty="0">
                <a:sym typeface="+mn-ea"/>
              </a:rPr>
              <a:t>To make the above strategies and thinking routines a consistent part of your classroom, spread them out—and build upon them—over the course of the school year. </a:t>
            </a:r>
            <a:endParaRPr lang="en-US" sz="2000" dirty="0" smtClean="0"/>
          </a:p>
          <a:p>
            <a:endParaRPr lang="en-US" sz="2000" dirty="0">
              <a:solidFill>
                <a:schemeClr val="tx1"/>
              </a:solidFill>
              <a:uFillTx/>
            </a:endParaRPr>
          </a:p>
        </p:txBody>
      </p:sp>
      <p:sp>
        <p:nvSpPr>
          <p:cNvPr id="4" name="Footer Placeholder 3"/>
          <p:cNvSpPr>
            <a:spLocks noGrp="1"/>
          </p:cNvSpPr>
          <p:nvPr>
            <p:ph type="ftr" sz="quarter" idx="11"/>
          </p:nvPr>
        </p:nvSpPr>
        <p:spPr>
          <a:xfrm>
            <a:off x="914400" y="6356350"/>
            <a:ext cx="73152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a:t>7.0 How Can We Improve Our Critical Thinking Skills?</a:t>
            </a:r>
            <a:endParaRPr lang="en-US" sz="3200" dirty="0"/>
          </a:p>
        </p:txBody>
      </p:sp>
      <p:sp>
        <p:nvSpPr>
          <p:cNvPr id="3" name="Content Placeholder 2"/>
          <p:cNvSpPr>
            <a:spLocks noGrp="1"/>
          </p:cNvSpPr>
          <p:nvPr>
            <p:ph idx="1"/>
          </p:nvPr>
        </p:nvSpPr>
        <p:spPr>
          <a:xfrm>
            <a:off x="457200" y="838200"/>
            <a:ext cx="8229600" cy="5486400"/>
          </a:xfrm>
        </p:spPr>
        <p:txBody>
          <a:bodyPr>
            <a:normAutofit/>
          </a:bodyPr>
          <a:lstStyle/>
          <a:p>
            <a:r>
              <a:rPr lang="en-US" sz="2000" dirty="0" smtClean="0">
                <a:solidFill>
                  <a:schemeClr val="tx1"/>
                </a:solidFill>
                <a:uFillTx/>
              </a:rPr>
              <a:t>You </a:t>
            </a:r>
            <a:r>
              <a:rPr lang="en-US" sz="2000" dirty="0">
                <a:solidFill>
                  <a:schemeClr val="tx1"/>
                </a:solidFill>
                <a:uFillTx/>
              </a:rPr>
              <a:t>might challenge students with information and/or examples that require them to use their critical thinking skills; work these skills explicitly into lessons, projects, rubrics, and self-assessments; or have students practice identifying misinformation or unsupported arguments.</a:t>
            </a:r>
            <a:endParaRPr lang="en-US" sz="2000" dirty="0">
              <a:solidFill>
                <a:schemeClr val="tx1"/>
              </a:solidFill>
              <a:uFillTx/>
            </a:endParaRPr>
          </a:p>
          <a:p>
            <a:endParaRPr lang="en-US" sz="2000" dirty="0">
              <a:solidFill>
                <a:schemeClr val="tx1"/>
              </a:solidFill>
              <a:uFillTx/>
            </a:endParaRPr>
          </a:p>
          <a:p>
            <a:r>
              <a:rPr lang="en-US" sz="2000" dirty="0">
                <a:uFillTx/>
                <a:sym typeface="+mn-ea"/>
              </a:rPr>
              <a:t>Critical thinking is not learned in isolation. It needs to be explored in English language arts, social studies, science, physical education, math. </a:t>
            </a:r>
            <a:endParaRPr lang="en-US" sz="2000" dirty="0" smtClean="0">
              <a:solidFill>
                <a:schemeClr val="tx1"/>
              </a:solidFill>
              <a:uFillTx/>
            </a:endParaRPr>
          </a:p>
          <a:p>
            <a:r>
              <a:rPr lang="en-US" sz="2000" dirty="0" smtClean="0">
                <a:uFillTx/>
                <a:sym typeface="+mn-ea"/>
              </a:rPr>
              <a:t>Every </a:t>
            </a:r>
            <a:r>
              <a:rPr lang="en-US" sz="2000" dirty="0">
                <a:uFillTx/>
                <a:sym typeface="+mn-ea"/>
              </a:rPr>
              <a:t>discipline requires students to take a careful look at something and find the best solution. </a:t>
            </a:r>
            <a:endParaRPr lang="en-US" sz="2000" dirty="0" smtClean="0">
              <a:solidFill>
                <a:schemeClr val="tx1"/>
              </a:solidFill>
              <a:uFillTx/>
            </a:endParaRPr>
          </a:p>
          <a:p>
            <a:r>
              <a:rPr lang="en-US" sz="2000" dirty="0" smtClean="0">
                <a:uFillTx/>
                <a:sym typeface="+mn-ea"/>
              </a:rPr>
              <a:t>Often</a:t>
            </a:r>
            <a:r>
              <a:rPr lang="en-US" sz="2000" dirty="0">
                <a:uFillTx/>
                <a:sym typeface="+mn-ea"/>
              </a:rPr>
              <a:t>, these skills</a:t>
            </a:r>
            <a:r>
              <a:rPr lang="en-US" sz="2000" b="1" dirty="0">
                <a:uFillTx/>
                <a:sym typeface="+mn-ea"/>
              </a:rPr>
              <a:t> </a:t>
            </a:r>
            <a:r>
              <a:rPr lang="en-US" sz="2000" dirty="0">
                <a:uFillTx/>
                <a:sym typeface="+mn-ea"/>
              </a:rPr>
              <a:t>are taken for granted, viewed as a by-product of a good education, but true critical thinking doesn’t just happen. It requires consistency and commitment</a:t>
            </a:r>
            <a:r>
              <a:rPr lang="en-US" sz="2000" dirty="0" smtClean="0">
                <a:uFillTx/>
                <a:sym typeface="+mn-ea"/>
              </a:rPr>
              <a:t>.”</a:t>
            </a:r>
            <a:endParaRPr lang="en-US" sz="2000" dirty="0" smtClean="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838200" y="6356350"/>
            <a:ext cx="74676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wipe(down)">
                                      <p:cBhvr>
                                        <p:cTn id="55" dur="580">
                                          <p:stCondLst>
                                            <p:cond delay="0"/>
                                          </p:stCondLst>
                                        </p:cTn>
                                        <p:tgtEl>
                                          <p:spTgt spid="3">
                                            <p:txEl>
                                              <p:pRg st="4" end="4"/>
                                            </p:txEl>
                                          </p:spTgt>
                                        </p:tgtEl>
                                      </p:cBhvr>
                                    </p:animEffect>
                                    <p:anim calcmode="lin" valueType="num">
                                      <p:cBhvr>
                                        <p:cTn id="5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4" end="4"/>
                                            </p:txEl>
                                          </p:spTgt>
                                        </p:tgtEl>
                                      </p:cBhvr>
                                      <p:to x="100000" y="60000"/>
                                    </p:animScale>
                                    <p:animScale>
                                      <p:cBhvr>
                                        <p:cTn id="62" dur="166" decel="50000">
                                          <p:stCondLst>
                                            <p:cond delay="676"/>
                                          </p:stCondLst>
                                        </p:cTn>
                                        <p:tgtEl>
                                          <p:spTgt spid="3">
                                            <p:txEl>
                                              <p:pRg st="4" end="4"/>
                                            </p:txEl>
                                          </p:spTgt>
                                        </p:tgtEl>
                                      </p:cBhvr>
                                      <p:to x="100000" y="100000"/>
                                    </p:animScale>
                                    <p:animScale>
                                      <p:cBhvr>
                                        <p:cTn id="63" dur="26">
                                          <p:stCondLst>
                                            <p:cond delay="1312"/>
                                          </p:stCondLst>
                                        </p:cTn>
                                        <p:tgtEl>
                                          <p:spTgt spid="3">
                                            <p:txEl>
                                              <p:pRg st="4" end="4"/>
                                            </p:txEl>
                                          </p:spTgt>
                                        </p:tgtEl>
                                      </p:cBhvr>
                                      <p:to x="100000" y="80000"/>
                                    </p:animScale>
                                    <p:animScale>
                                      <p:cBhvr>
                                        <p:cTn id="64" dur="166" decel="50000">
                                          <p:stCondLst>
                                            <p:cond delay="1338"/>
                                          </p:stCondLst>
                                        </p:cTn>
                                        <p:tgtEl>
                                          <p:spTgt spid="3">
                                            <p:txEl>
                                              <p:pRg st="4" end="4"/>
                                            </p:txEl>
                                          </p:spTgt>
                                        </p:tgtEl>
                                      </p:cBhvr>
                                      <p:to x="100000" y="100000"/>
                                    </p:animScale>
                                    <p:animScale>
                                      <p:cBhvr>
                                        <p:cTn id="65" dur="26">
                                          <p:stCondLst>
                                            <p:cond delay="1642"/>
                                          </p:stCondLst>
                                        </p:cTn>
                                        <p:tgtEl>
                                          <p:spTgt spid="3">
                                            <p:txEl>
                                              <p:pRg st="4" end="4"/>
                                            </p:txEl>
                                          </p:spTgt>
                                        </p:tgtEl>
                                      </p:cBhvr>
                                      <p:to x="100000" y="90000"/>
                                    </p:animScale>
                                    <p:animScale>
                                      <p:cBhvr>
                                        <p:cTn id="66" dur="166" decel="50000">
                                          <p:stCondLst>
                                            <p:cond delay="1668"/>
                                          </p:stCondLst>
                                        </p:cTn>
                                        <p:tgtEl>
                                          <p:spTgt spid="3">
                                            <p:txEl>
                                              <p:pRg st="4" end="4"/>
                                            </p:txEl>
                                          </p:spTgt>
                                        </p:tgtEl>
                                      </p:cBhvr>
                                      <p:to x="100000" y="100000"/>
                                    </p:animScale>
                                    <p:animScale>
                                      <p:cBhvr>
                                        <p:cTn id="67" dur="26">
                                          <p:stCondLst>
                                            <p:cond delay="1808"/>
                                          </p:stCondLst>
                                        </p:cTn>
                                        <p:tgtEl>
                                          <p:spTgt spid="3">
                                            <p:txEl>
                                              <p:pRg st="4" end="4"/>
                                            </p:txEl>
                                          </p:spTgt>
                                        </p:tgtEl>
                                      </p:cBhvr>
                                      <p:to x="100000" y="95000"/>
                                    </p:animScale>
                                    <p:animScale>
                                      <p:cBhvr>
                                        <p:cTn id="68"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br>
              <a:rPr lang="en-US" dirty="0" smtClean="0"/>
            </a:br>
            <a:r>
              <a:rPr lang="en-US" sz="4000" dirty="0" smtClean="0"/>
              <a:t>8.0 6 Critical Thinking Exercises</a:t>
            </a:r>
            <a:br>
              <a:rPr lang="en-US" sz="3600" dirty="0"/>
            </a:br>
            <a:endParaRPr lang="en-US" sz="3600" dirty="0"/>
          </a:p>
        </p:txBody>
      </p:sp>
      <p:sp>
        <p:nvSpPr>
          <p:cNvPr id="3" name="Content Placeholder 2"/>
          <p:cNvSpPr>
            <a:spLocks noGrp="1"/>
          </p:cNvSpPr>
          <p:nvPr>
            <p:ph idx="1"/>
          </p:nvPr>
        </p:nvSpPr>
        <p:spPr>
          <a:xfrm>
            <a:off x="457200" y="914400"/>
            <a:ext cx="8229600" cy="5486400"/>
          </a:xfrm>
        </p:spPr>
        <p:txBody>
          <a:bodyPr>
            <a:normAutofit lnSpcReduction="10000"/>
          </a:bodyPr>
          <a:lstStyle/>
          <a:p>
            <a:pPr>
              <a:buFont typeface="Wingdings" panose="05000000000000000000" pitchFamily="2" charset="2"/>
              <a:buChar char="ü"/>
            </a:pPr>
            <a:r>
              <a:rPr lang="en-US" sz="2000" dirty="0" smtClean="0">
                <a:solidFill>
                  <a:schemeClr val="tx1"/>
                </a:solidFill>
                <a:uFillTx/>
              </a:rPr>
              <a:t>“Explain </a:t>
            </a:r>
            <a:r>
              <a:rPr lang="en-US" sz="2000" dirty="0">
                <a:solidFill>
                  <a:schemeClr val="tx1"/>
                </a:solidFill>
                <a:uFillTx/>
              </a:rPr>
              <a:t>the problem to someone else</a:t>
            </a:r>
            <a:r>
              <a:rPr lang="en-US" sz="2000" dirty="0" smtClean="0">
                <a:solidFill>
                  <a:schemeClr val="tx1"/>
                </a:solidFill>
                <a:uFillTx/>
              </a:rPr>
              <a:t>.</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 </a:t>
            </a:r>
            <a:r>
              <a:rPr lang="en-US" sz="2000" dirty="0">
                <a:solidFill>
                  <a:schemeClr val="tx1"/>
                </a:solidFill>
                <a:uFillTx/>
              </a:rPr>
              <a:t>Before you can solve any problem, it's vital to understand it completely. ... </a:t>
            </a:r>
            <a:endParaRPr lang="en-US" sz="2000" dirty="0">
              <a:solidFill>
                <a:schemeClr val="tx1"/>
              </a:solidFill>
              <a:uFillTx/>
            </a:endParaRPr>
          </a:p>
          <a:p>
            <a:pPr>
              <a:buFont typeface="Wingdings" panose="05000000000000000000" pitchFamily="2" charset="2"/>
              <a:buChar char="ü"/>
            </a:pPr>
            <a:r>
              <a:rPr lang="en-US" sz="2000" dirty="0">
                <a:uFillTx/>
                <a:sym typeface="+mn-ea"/>
              </a:rPr>
              <a:t>Work backward. ...</a:t>
            </a:r>
            <a:endParaRPr lang="en-US" sz="2000" dirty="0">
              <a:solidFill>
                <a:schemeClr val="tx1"/>
              </a:solidFill>
              <a:uFillTx/>
            </a:endParaRPr>
          </a:p>
          <a:p>
            <a:pPr>
              <a:buFont typeface="Wingdings" panose="05000000000000000000" pitchFamily="2" charset="2"/>
              <a:buChar char="Ø"/>
            </a:pPr>
            <a:r>
              <a:rPr lang="en-US" sz="2000" dirty="0">
                <a:uFillTx/>
                <a:sym typeface="+mn-ea"/>
              </a:rPr>
              <a:t> After working on a problem for a long time, many people encounter a mental block and run out of ideas. </a:t>
            </a:r>
            <a:endParaRPr lang="en-US" sz="2000" dirty="0" smtClean="0">
              <a:solidFill>
                <a:schemeClr val="tx1"/>
              </a:solidFill>
              <a:uFillTx/>
            </a:endParaRPr>
          </a:p>
          <a:p>
            <a:pPr>
              <a:buFont typeface="Wingdings" panose="05000000000000000000" pitchFamily="2" charset="2"/>
              <a:buChar char="Ø"/>
            </a:pPr>
            <a:r>
              <a:rPr lang="en-US" sz="2000" dirty="0" smtClean="0">
                <a:uFillTx/>
                <a:sym typeface="+mn-ea"/>
              </a:rPr>
              <a:t>When </a:t>
            </a:r>
            <a:r>
              <a:rPr lang="en-US" sz="2000" dirty="0">
                <a:uFillTx/>
                <a:sym typeface="+mn-ea"/>
              </a:rPr>
              <a:t>this happens, it's important to gain a new perspective. One of the best ways to reframe a problem is by working backward. </a:t>
            </a:r>
            <a:endParaRPr lang="en-US" sz="2000" dirty="0" smtClean="0">
              <a:solidFill>
                <a:schemeClr val="tx1"/>
              </a:solidFill>
              <a:uFillTx/>
            </a:endParaRPr>
          </a:p>
          <a:p>
            <a:pPr>
              <a:buFont typeface="Wingdings" panose="05000000000000000000" pitchFamily="2" charset="2"/>
              <a:buChar char="Ø"/>
            </a:pPr>
            <a:r>
              <a:rPr lang="en-US" sz="2000" dirty="0" smtClean="0">
                <a:uFillTx/>
                <a:sym typeface="+mn-ea"/>
              </a:rPr>
              <a:t>Reverse </a:t>
            </a:r>
            <a:r>
              <a:rPr lang="en-US" sz="2000" dirty="0">
                <a:uFillTx/>
                <a:sym typeface="+mn-ea"/>
              </a:rPr>
              <a:t>the way you're working through the issue and see if it helps you find more creative solutions. </a:t>
            </a:r>
            <a:endParaRPr lang="en-US" sz="2000" dirty="0">
              <a:solidFill>
                <a:schemeClr val="tx1"/>
              </a:solidFill>
              <a:uFillTx/>
            </a:endParaRPr>
          </a:p>
          <a:p>
            <a:pPr>
              <a:buFont typeface="Wingdings" panose="05000000000000000000" pitchFamily="2" charset="2"/>
              <a:buChar char="Ø"/>
            </a:pPr>
            <a:endParaRPr lang="en-US" sz="2000" dirty="0">
              <a:solidFill>
                <a:schemeClr val="tx1"/>
              </a:solidFill>
              <a:uFillTx/>
            </a:endParaRPr>
          </a:p>
          <a:p>
            <a:pPr marL="0" indent="0">
              <a:buNone/>
            </a:pPr>
            <a:endParaRPr lang="en-US" sz="6000" dirty="0"/>
          </a:p>
          <a:p>
            <a:pPr marL="0" indent="0">
              <a:buNone/>
            </a:pPr>
            <a:endParaRPr lang="en-US" dirty="0"/>
          </a:p>
        </p:txBody>
      </p:sp>
      <p:sp>
        <p:nvSpPr>
          <p:cNvPr id="4" name="Footer Placeholder 3"/>
          <p:cNvSpPr>
            <a:spLocks noGrp="1"/>
          </p:cNvSpPr>
          <p:nvPr>
            <p:ph type="ftr" sz="quarter" idx="11"/>
          </p:nvPr>
        </p:nvSpPr>
        <p:spPr>
          <a:xfrm>
            <a:off x="914400" y="6356350"/>
            <a:ext cx="7162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anim calcmode="lin" valueType="num">
                                      <p:cBhvr>
                                        <p:cTn id="3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8.0       6 Critical Thinking Exercises</a:t>
            </a:r>
            <a:endParaRPr lang="en-US" dirty="0"/>
          </a:p>
        </p:txBody>
      </p:sp>
      <p:sp>
        <p:nvSpPr>
          <p:cNvPr id="4" name="Content Placeholder 3"/>
          <p:cNvSpPr>
            <a:spLocks noGrp="1"/>
          </p:cNvSpPr>
          <p:nvPr>
            <p:ph idx="1"/>
          </p:nvPr>
        </p:nvSpPr>
        <p:spPr>
          <a:xfrm>
            <a:off x="457200" y="914400"/>
            <a:ext cx="8229600" cy="5486400"/>
          </a:xfrm>
        </p:spPr>
        <p:txBody>
          <a:bodyPr>
            <a:normAutofit/>
          </a:bodyPr>
          <a:lstStyle/>
          <a:p>
            <a:pPr>
              <a:buFont typeface="Wingdings" panose="05000000000000000000" pitchFamily="2" charset="2"/>
              <a:buChar char="ü"/>
            </a:pPr>
            <a:r>
              <a:rPr lang="en-US" sz="2000" dirty="0">
                <a:solidFill>
                  <a:schemeClr val="tx1"/>
                </a:solidFill>
                <a:uFillTx/>
              </a:rPr>
              <a:t>Create a mind map. </a:t>
            </a:r>
            <a:r>
              <a:rPr lang="en-US" sz="2000" dirty="0" smtClean="0">
                <a:solidFill>
                  <a:schemeClr val="tx1"/>
                </a:solidFill>
                <a:uFillTx/>
              </a:rPr>
              <a:t>...</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rPr>
              <a:t> Visual aids can be a powerful tool if you're working through a challenging problem.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In </a:t>
            </a:r>
            <a:r>
              <a:rPr lang="en-US" sz="2000" dirty="0">
                <a:solidFill>
                  <a:schemeClr val="tx1"/>
                </a:solidFill>
                <a:uFillTx/>
              </a:rPr>
              <a:t>some cases, it's helpful to draw a simple diagram that maps the outcomes of different scenarios or arguments.</a:t>
            </a:r>
            <a:endParaRPr lang="en-US" sz="2000" dirty="0">
              <a:solidFill>
                <a:schemeClr val="tx1"/>
              </a:solidFill>
              <a:uFillTx/>
            </a:endParaRPr>
          </a:p>
          <a:p>
            <a:pPr>
              <a:buFont typeface="Wingdings" panose="05000000000000000000" pitchFamily="2" charset="2"/>
              <a:buChar char="ü"/>
            </a:pPr>
            <a:r>
              <a:rPr lang="en-US" sz="2000" dirty="0">
                <a:uFillTx/>
                <a:sym typeface="+mn-ea"/>
              </a:rPr>
              <a:t>Read every day. ... </a:t>
            </a:r>
            <a:endParaRPr lang="en-US" sz="2000" dirty="0" smtClean="0">
              <a:solidFill>
                <a:schemeClr val="tx1"/>
              </a:solidFill>
              <a:uFillTx/>
            </a:endParaRPr>
          </a:p>
          <a:p>
            <a:pPr>
              <a:buFont typeface="Wingdings" panose="05000000000000000000" pitchFamily="2" charset="2"/>
              <a:buChar char="Ø"/>
            </a:pPr>
            <a:r>
              <a:rPr lang="en-US" sz="2000" dirty="0">
                <a:uFillTx/>
                <a:sym typeface="+mn-ea"/>
              </a:rPr>
              <a:t>Although this may seem simple, reading is one of the best ways to improve your critical thinking skills. </a:t>
            </a:r>
            <a:endParaRPr lang="en-US" sz="2000" dirty="0" smtClean="0">
              <a:solidFill>
                <a:schemeClr val="tx1"/>
              </a:solidFill>
              <a:uFillTx/>
            </a:endParaRPr>
          </a:p>
          <a:p>
            <a:pPr>
              <a:buFont typeface="Wingdings" panose="05000000000000000000" pitchFamily="2" charset="2"/>
              <a:buChar char="Ø"/>
            </a:pPr>
            <a:r>
              <a:rPr lang="en-US" sz="2000" dirty="0" smtClean="0">
                <a:uFillTx/>
                <a:sym typeface="+mn-ea"/>
              </a:rPr>
              <a:t>It </a:t>
            </a:r>
            <a:r>
              <a:rPr lang="en-US" sz="2000" dirty="0">
                <a:uFillTx/>
                <a:sym typeface="+mn-ea"/>
              </a:rPr>
              <a:t>can expose you to new ideas and perspectives and can make sure that your brain gets some exercise every day</a:t>
            </a:r>
            <a:r>
              <a:rPr lang="en-US" sz="2000" dirty="0" smtClean="0">
                <a:uFillTx/>
                <a:sym typeface="+mn-ea"/>
              </a:rPr>
              <a:t>.</a:t>
            </a:r>
            <a:endParaRPr lang="en-US" sz="2000" dirty="0" smtClean="0">
              <a:solidFill>
                <a:schemeClr val="tx1"/>
              </a:solidFill>
              <a:uFillTx/>
            </a:endParaRPr>
          </a:p>
          <a:p>
            <a:pPr>
              <a:buFont typeface="Wingdings" panose="05000000000000000000" pitchFamily="2" charset="2"/>
              <a:buChar char="Ø"/>
            </a:pPr>
            <a:r>
              <a:rPr lang="en-US" sz="2000" dirty="0" smtClean="0">
                <a:uFillTx/>
                <a:sym typeface="+mn-ea"/>
              </a:rPr>
              <a:t> </a:t>
            </a:r>
            <a:r>
              <a:rPr lang="en-US" sz="2000" dirty="0">
                <a:uFillTx/>
                <a:sym typeface="+mn-ea"/>
              </a:rPr>
              <a:t>While all types of reading can be beneficial, try to mix some challenging books in from time to time to give your brain a workout.</a:t>
            </a:r>
            <a:endParaRPr lang="en-US" sz="2000" dirty="0">
              <a:solidFill>
                <a:schemeClr val="tx1"/>
              </a:solidFill>
              <a:uFillTx/>
            </a:endParaRPr>
          </a:p>
          <a:p>
            <a:pPr>
              <a:buFont typeface="Wingdings" panose="05000000000000000000" pitchFamily="2" charset="2"/>
              <a:buChar char="Ø"/>
            </a:pPr>
            <a:endParaRPr lang="en-US" sz="2000" dirty="0">
              <a:solidFill>
                <a:schemeClr val="tx1"/>
              </a:solidFill>
              <a:uFillTx/>
            </a:endParaRPr>
          </a:p>
          <a:p>
            <a:pPr marL="0" indent="0">
              <a:buNone/>
            </a:pPr>
            <a:endParaRPr lang="en-US" sz="2000" dirty="0">
              <a:solidFill>
                <a:schemeClr val="tx1"/>
              </a:solidFill>
              <a:uFillTx/>
            </a:endParaRPr>
          </a:p>
        </p:txBody>
      </p:sp>
      <p:sp>
        <p:nvSpPr>
          <p:cNvPr id="5" name="Footer Placeholder 4"/>
          <p:cNvSpPr>
            <a:spLocks noGrp="1"/>
          </p:cNvSpPr>
          <p:nvPr>
            <p:ph type="ftr" sz="quarter" idx="11"/>
          </p:nvPr>
        </p:nvSpPr>
        <p:spPr>
          <a:xfrm>
            <a:off x="914400" y="6356350"/>
            <a:ext cx="7315200" cy="365125"/>
          </a:xfrm>
        </p:spPr>
        <p:txBody>
          <a:bodyPr/>
          <a:lstStyle/>
          <a:p>
            <a:r>
              <a:rPr lang="en-US" dirty="0" smtClean="0"/>
              <a:t>"Enhancing Critical Thinking Skills" By ICLED Business School, For Students Of Unilag Career Development Center</a:t>
            </a:r>
            <a:endParaRPr lang="en-US" dirty="0"/>
          </a:p>
        </p:txBody>
      </p:sp>
      <p:sp>
        <p:nvSpPr>
          <p:cNvPr id="6" name="Slide Number Placeholder 5"/>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circle(in)">
                                      <p:cBhvr>
                                        <p:cTn id="10" dur="2000"/>
                                        <p:tgtEl>
                                          <p:spTgt spid="4">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circle(in)">
                                      <p:cBhvr>
                                        <p:cTn id="13" dur="2000"/>
                                        <p:tgtEl>
                                          <p:spTgt spid="4">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circle(in)">
                                      <p:cBhvr>
                                        <p:cTn id="16" dur="2000"/>
                                        <p:tgtEl>
                                          <p:spTgt spid="4">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circle(in)">
                                      <p:cBhvr>
                                        <p:cTn id="19" dur="2000"/>
                                        <p:tgtEl>
                                          <p:spTgt spid="4">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circle(in)">
                                      <p:cBhvr>
                                        <p:cTn id="22" dur="2000"/>
                                        <p:tgtEl>
                                          <p:spTgt spid="4">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circle(in)">
                                      <p:cBhvr>
                                        <p:cTn id="25"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8.0       6 Critical Thinking Exercises</a:t>
            </a:r>
            <a:endParaRPr lang="en-US" dirty="0"/>
          </a:p>
        </p:txBody>
      </p:sp>
      <p:sp>
        <p:nvSpPr>
          <p:cNvPr id="3" name="Content Placeholder 2"/>
          <p:cNvSpPr>
            <a:spLocks noGrp="1"/>
          </p:cNvSpPr>
          <p:nvPr>
            <p:ph idx="1"/>
          </p:nvPr>
        </p:nvSpPr>
        <p:spPr>
          <a:xfrm>
            <a:off x="457200" y="914400"/>
            <a:ext cx="8229600" cy="5211763"/>
          </a:xfrm>
        </p:spPr>
        <p:txBody>
          <a:bodyPr>
            <a:noAutofit/>
          </a:bodyPr>
          <a:lstStyle/>
          <a:p>
            <a:pPr>
              <a:buFont typeface="Wingdings" panose="05000000000000000000" pitchFamily="2" charset="2"/>
              <a:buChar char="ü"/>
            </a:pPr>
            <a:r>
              <a:rPr lang="en-US" sz="2000" dirty="0">
                <a:solidFill>
                  <a:schemeClr val="tx1"/>
                </a:solidFill>
                <a:uFillTx/>
              </a:rPr>
              <a:t>Hold a debate. ... </a:t>
            </a:r>
            <a:endParaRPr lang="en-US" sz="2000" dirty="0" smtClean="0">
              <a:solidFill>
                <a:schemeClr val="tx1"/>
              </a:solidFill>
              <a:uFillTx/>
            </a:endParaRPr>
          </a:p>
          <a:p>
            <a:pPr>
              <a:buFont typeface="Wingdings" panose="05000000000000000000" pitchFamily="2" charset="2"/>
              <a:buChar char="Ø"/>
            </a:pPr>
            <a:r>
              <a:rPr lang="en-US" sz="2000" dirty="0">
                <a:solidFill>
                  <a:schemeClr val="tx1"/>
                </a:solidFill>
                <a:uFillTx/>
              </a:rPr>
              <a:t>Competitive debating has long been a favorite pastime for students who enjoy working their minds and looking at problems from multiple angles.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Although </a:t>
            </a:r>
            <a:r>
              <a:rPr lang="en-US" sz="2000" dirty="0">
                <a:solidFill>
                  <a:schemeClr val="tx1"/>
                </a:solidFill>
                <a:uFillTx/>
              </a:rPr>
              <a:t>most debates happen in high school or college, it's very possible to hold one with your friends or family at any time.</a:t>
            </a:r>
            <a:endParaRPr lang="en-US" sz="2000" dirty="0">
              <a:solidFill>
                <a:schemeClr val="tx1"/>
              </a:solidFill>
              <a:uFillTx/>
            </a:endParaRPr>
          </a:p>
          <a:p>
            <a:pPr>
              <a:buFont typeface="Wingdings" panose="05000000000000000000" pitchFamily="2" charset="2"/>
              <a:buChar char="ü"/>
            </a:pPr>
            <a:r>
              <a:rPr lang="en-US" sz="2000" dirty="0">
                <a:uFillTx/>
                <a:sym typeface="+mn-ea"/>
              </a:rPr>
              <a:t>Memorize logical fallacies</a:t>
            </a:r>
            <a:r>
              <a:rPr lang="en-US" sz="2000" dirty="0" smtClean="0">
                <a:uFillTx/>
                <a:sym typeface="+mn-ea"/>
              </a:rPr>
              <a:t>.</a:t>
            </a:r>
            <a:endParaRPr lang="en-US" sz="2000" dirty="0" smtClean="0">
              <a:solidFill>
                <a:schemeClr val="tx1"/>
              </a:solidFill>
              <a:uFillTx/>
            </a:endParaRPr>
          </a:p>
          <a:p>
            <a:pPr>
              <a:buFont typeface="Wingdings" panose="05000000000000000000" pitchFamily="2" charset="2"/>
              <a:buChar char="Ø"/>
            </a:pPr>
            <a:r>
              <a:rPr lang="en-US" sz="2000" dirty="0">
                <a:uFillTx/>
                <a:sym typeface="+mn-ea"/>
              </a:rPr>
              <a:t>In formal logic, thinkers have identified several major fallacies that often occur in arguments. </a:t>
            </a:r>
            <a:endParaRPr lang="en-US" sz="2000" dirty="0" smtClean="0">
              <a:solidFill>
                <a:schemeClr val="tx1"/>
              </a:solidFill>
              <a:uFillTx/>
            </a:endParaRPr>
          </a:p>
          <a:p>
            <a:pPr>
              <a:buFont typeface="Wingdings" panose="05000000000000000000" pitchFamily="2" charset="2"/>
              <a:buChar char="Ø"/>
            </a:pPr>
            <a:r>
              <a:rPr lang="en-US" sz="2000" dirty="0" smtClean="0">
                <a:uFillTx/>
                <a:sym typeface="+mn-ea"/>
              </a:rPr>
              <a:t>It's </a:t>
            </a:r>
            <a:r>
              <a:rPr lang="en-US" sz="2000" dirty="0">
                <a:uFillTx/>
                <a:sym typeface="+mn-ea"/>
              </a:rPr>
              <a:t>helpful to learn about and memorize these </a:t>
            </a:r>
            <a:r>
              <a:rPr lang="en-US" sz="2000" dirty="0" smtClean="0">
                <a:uFillTx/>
                <a:sym typeface="+mn-ea"/>
              </a:rPr>
              <a:t>fallacies, </a:t>
            </a:r>
            <a:r>
              <a:rPr lang="en-US" sz="2000" dirty="0">
                <a:uFillTx/>
                <a:sym typeface="+mn-ea"/>
              </a:rPr>
              <a:t>so that you can identify them when they arise in conversation or your own thoughts. </a:t>
            </a:r>
            <a:endParaRPr lang="en-US" sz="2000" dirty="0" smtClean="0">
              <a:solidFill>
                <a:schemeClr val="tx1"/>
              </a:solidFill>
              <a:uFillTx/>
            </a:endParaRPr>
          </a:p>
          <a:p>
            <a:endParaRPr lang="en-US" sz="2000" dirty="0" smtClean="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838200" y="6356350"/>
            <a:ext cx="72390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anim calcmode="lin" valueType="num">
                                      <p:cBhvr>
                                        <p:cTn id="3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8.0       6 Critical Thinking Exercises</a:t>
            </a:r>
            <a:endParaRPr lang="en-US" dirty="0"/>
          </a:p>
        </p:txBody>
      </p:sp>
      <p:sp>
        <p:nvSpPr>
          <p:cNvPr id="3" name="Content Placeholder 2"/>
          <p:cNvSpPr>
            <a:spLocks noGrp="1"/>
          </p:cNvSpPr>
          <p:nvPr>
            <p:ph idx="1"/>
          </p:nvPr>
        </p:nvSpPr>
        <p:spPr>
          <a:xfrm>
            <a:off x="457200" y="990600"/>
            <a:ext cx="8229600" cy="5257800"/>
          </a:xfrm>
        </p:spPr>
        <p:txBody>
          <a:bodyPr>
            <a:normAutofit/>
          </a:bodyPr>
          <a:lstStyle/>
          <a:p>
            <a:pPr>
              <a:buFont typeface="Wingdings" panose="05000000000000000000" pitchFamily="2" charset="2"/>
              <a:buChar char="Ø"/>
            </a:pPr>
            <a:r>
              <a:rPr lang="en-US" sz="2000" b="1" dirty="0">
                <a:solidFill>
                  <a:schemeClr val="tx1"/>
                </a:solidFill>
                <a:uFillTx/>
              </a:rPr>
              <a:t>These are some of the most common logical fallacies: </a:t>
            </a:r>
            <a:endParaRPr lang="en-US" sz="2000" b="1" dirty="0">
              <a:solidFill>
                <a:schemeClr val="tx1"/>
              </a:solidFill>
              <a:uFillTx/>
            </a:endParaRPr>
          </a:p>
          <a:p>
            <a:pPr>
              <a:buFont typeface="Wingdings" panose="05000000000000000000" pitchFamily="2" charset="2"/>
              <a:buChar char="v"/>
            </a:pPr>
            <a:r>
              <a:rPr lang="en-US" sz="2000" b="1" dirty="0">
                <a:solidFill>
                  <a:schemeClr val="tx1"/>
                </a:solidFill>
                <a:uFillTx/>
              </a:rPr>
              <a:t>Ad hominem: </a:t>
            </a:r>
            <a:r>
              <a:rPr lang="en-US" sz="2000" dirty="0">
                <a:solidFill>
                  <a:schemeClr val="tx1"/>
                </a:solidFill>
                <a:uFillTx/>
              </a:rPr>
              <a:t>This fallacy occurs when an individual attacks someone's position based on their personal character or attributes, rather than its merit.</a:t>
            </a:r>
            <a:endParaRPr lang="en-US" sz="2000" dirty="0">
              <a:solidFill>
                <a:schemeClr val="tx1"/>
              </a:solidFill>
              <a:uFillTx/>
            </a:endParaRPr>
          </a:p>
          <a:p>
            <a:pPr>
              <a:buFont typeface="Wingdings" panose="05000000000000000000" pitchFamily="2" charset="2"/>
              <a:buChar char="v"/>
            </a:pPr>
            <a:r>
              <a:rPr lang="en-US" sz="2000" b="1" dirty="0">
                <a:solidFill>
                  <a:schemeClr val="tx1"/>
                </a:solidFill>
                <a:uFillTx/>
              </a:rPr>
              <a:t>Non sequitur: </a:t>
            </a:r>
            <a:r>
              <a:rPr lang="en-US" sz="2000" dirty="0">
                <a:solidFill>
                  <a:schemeClr val="tx1"/>
                </a:solidFill>
                <a:uFillTx/>
              </a:rPr>
              <a:t>This occurs when the conclusion of an argument doesn't follow logically from its premises.</a:t>
            </a:r>
            <a:endParaRPr lang="en-US" sz="2000" dirty="0">
              <a:solidFill>
                <a:schemeClr val="tx1"/>
              </a:solidFill>
              <a:uFillTx/>
            </a:endParaRPr>
          </a:p>
          <a:p>
            <a:pPr>
              <a:buFont typeface="Wingdings" panose="05000000000000000000" pitchFamily="2" charset="2"/>
              <a:buChar char="v"/>
            </a:pPr>
            <a:r>
              <a:rPr lang="en-US" sz="2000" b="1" dirty="0">
                <a:uFillTx/>
                <a:sym typeface="+mn-ea"/>
              </a:rPr>
              <a:t>Slippery slope: </a:t>
            </a:r>
            <a:r>
              <a:rPr lang="en-US" sz="2000" dirty="0">
                <a:uFillTx/>
                <a:sym typeface="+mn-ea"/>
              </a:rPr>
              <a:t>In this fallacy, an individual asserts that a chain of extraneous events will occur if they allow their opponent's argument.</a:t>
            </a:r>
            <a:endParaRPr lang="en-US" sz="2000" dirty="0">
              <a:solidFill>
                <a:schemeClr val="tx1"/>
              </a:solidFill>
              <a:uFillTx/>
            </a:endParaRPr>
          </a:p>
          <a:p>
            <a:pPr>
              <a:buFont typeface="Wingdings" panose="05000000000000000000" pitchFamily="2" charset="2"/>
              <a:buChar char="v"/>
            </a:pPr>
            <a:r>
              <a:rPr lang="en-US" sz="2000" b="1" dirty="0" err="1">
                <a:uFillTx/>
                <a:sym typeface="+mn-ea"/>
              </a:rPr>
              <a:t>Motte</a:t>
            </a:r>
            <a:r>
              <a:rPr lang="en-US" sz="2000" b="1" dirty="0">
                <a:uFillTx/>
                <a:sym typeface="+mn-ea"/>
              </a:rPr>
              <a:t> and Bailey: </a:t>
            </a:r>
            <a:r>
              <a:rPr lang="en-US" sz="2000" dirty="0">
                <a:uFillTx/>
                <a:sym typeface="+mn-ea"/>
              </a:rPr>
              <a:t>In this fallacy, a debater defends a controversial position by confusing it with a similar but less controversial assertion.</a:t>
            </a:r>
            <a:endParaRPr lang="en-US" sz="2000" dirty="0">
              <a:solidFill>
                <a:schemeClr val="tx1"/>
              </a:solidFill>
              <a:uFillTx/>
            </a:endParaRPr>
          </a:p>
          <a:p>
            <a:pPr marL="0" indent="0">
              <a:buNone/>
            </a:pPr>
            <a:endParaRPr lang="en-US" sz="2000" dirty="0">
              <a:solidFill>
                <a:schemeClr val="tx1"/>
              </a:solidFill>
              <a:uFillTx/>
            </a:endParaRPr>
          </a:p>
          <a:p>
            <a:pPr marL="0" indent="0">
              <a:buNone/>
            </a:pPr>
            <a:endParaRPr lang="en-US" sz="2000" dirty="0">
              <a:solidFill>
                <a:schemeClr val="tx1"/>
              </a:solidFill>
              <a:uFillTx/>
            </a:endParaRPr>
          </a:p>
          <a:p>
            <a:pPr>
              <a:buFont typeface="Wingdings" panose="05000000000000000000" pitchFamily="2" charset="2"/>
              <a:buChar char="v"/>
            </a:pP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914400" y="6172200"/>
            <a:ext cx="7391400" cy="54927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8.0       6 Critical Thinking Exercises</a:t>
            </a:r>
            <a:endParaRPr lang="en-US" dirty="0"/>
          </a:p>
        </p:txBody>
      </p:sp>
      <p:sp>
        <p:nvSpPr>
          <p:cNvPr id="3" name="Content Placeholder 2"/>
          <p:cNvSpPr>
            <a:spLocks noGrp="1"/>
          </p:cNvSpPr>
          <p:nvPr>
            <p:ph idx="1"/>
          </p:nvPr>
        </p:nvSpPr>
        <p:spPr>
          <a:xfrm>
            <a:off x="457200" y="914400"/>
            <a:ext cx="8229600" cy="5410200"/>
          </a:xfrm>
        </p:spPr>
        <p:txBody>
          <a:bodyPr/>
          <a:lstStyle/>
          <a:p>
            <a:pPr>
              <a:buFont typeface="Wingdings" panose="05000000000000000000" pitchFamily="2" charset="2"/>
              <a:buChar char="v"/>
            </a:pPr>
            <a:r>
              <a:rPr lang="en-US" sz="2000" b="1" dirty="0">
                <a:solidFill>
                  <a:schemeClr val="tx1"/>
                </a:solidFill>
                <a:uFillTx/>
              </a:rPr>
              <a:t>Appeal to authority: </a:t>
            </a:r>
            <a:r>
              <a:rPr lang="en-US" sz="2000" dirty="0">
                <a:solidFill>
                  <a:schemeClr val="tx1"/>
                </a:solidFill>
                <a:uFillTx/>
              </a:rPr>
              <a:t>This occurs when an individual asserts the truth of their argument by citing an authoritative source.</a:t>
            </a:r>
            <a:endParaRPr lang="en-US" sz="2000" dirty="0">
              <a:solidFill>
                <a:schemeClr val="tx1"/>
              </a:solidFill>
              <a:uFillTx/>
            </a:endParaRPr>
          </a:p>
          <a:p>
            <a:pPr>
              <a:buFont typeface="Wingdings" panose="05000000000000000000" pitchFamily="2" charset="2"/>
              <a:buChar char="v"/>
            </a:pPr>
            <a:r>
              <a:rPr lang="en-US" sz="2000" b="1" dirty="0">
                <a:solidFill>
                  <a:schemeClr val="tx1"/>
                </a:solidFill>
                <a:uFillTx/>
              </a:rPr>
              <a:t>Begging the question: </a:t>
            </a:r>
            <a:r>
              <a:rPr lang="en-US" sz="2000" dirty="0">
                <a:solidFill>
                  <a:schemeClr val="tx1"/>
                </a:solidFill>
                <a:uFillTx/>
              </a:rPr>
              <a:t>This is a common fallacy in which an individual assumes the conclusion of their argument on their premises.”</a:t>
            </a:r>
            <a:endParaRPr lang="en-US" sz="2000" dirty="0">
              <a:solidFill>
                <a:schemeClr val="tx1"/>
              </a:solidFill>
              <a:uFillTx/>
            </a:endParaRPr>
          </a:p>
          <a:p>
            <a:pPr>
              <a:buFont typeface="Wingdings" panose="05000000000000000000" pitchFamily="2" charset="2"/>
              <a:buChar char="Ø"/>
            </a:pPr>
            <a:r>
              <a:rPr lang="en-US" sz="2000" dirty="0" smtClean="0">
                <a:uFillTx/>
                <a:sym typeface="+mn-ea"/>
              </a:rPr>
              <a:t>(a) Debate on the subject “Public University Education Can &amp; Should Be Free To Nigerians.”</a:t>
            </a:r>
            <a:endParaRPr lang="en-US" sz="2000" dirty="0" smtClean="0">
              <a:solidFill>
                <a:schemeClr val="tx1"/>
              </a:solidFill>
              <a:uFillTx/>
            </a:endParaRPr>
          </a:p>
          <a:p>
            <a:pPr>
              <a:buFont typeface="Wingdings" panose="05000000000000000000" pitchFamily="2" charset="2"/>
              <a:buChar char="v"/>
            </a:pPr>
            <a:r>
              <a:rPr lang="en-US" sz="2000" dirty="0" smtClean="0">
                <a:uFillTx/>
                <a:sym typeface="+mn-ea"/>
              </a:rPr>
              <a:t>Give us 5 qualitatively rationally sound critical analysis basis, to support your stand.</a:t>
            </a:r>
            <a:endParaRPr lang="en-US" sz="2000" dirty="0" smtClean="0">
              <a:solidFill>
                <a:schemeClr val="tx1"/>
              </a:solidFill>
              <a:uFillTx/>
            </a:endParaRPr>
          </a:p>
          <a:p>
            <a:pPr>
              <a:buFont typeface="Wingdings" panose="05000000000000000000" pitchFamily="2" charset="2"/>
              <a:buChar char="Ø"/>
            </a:pPr>
            <a:r>
              <a:rPr lang="en-US" sz="2000" dirty="0" smtClean="0">
                <a:uFillTx/>
                <a:sym typeface="+mn-ea"/>
              </a:rPr>
              <a:t>(b) Debate on the subject “Public University Education Can Not &amp; Should Not Be Free To Nigerians.”</a:t>
            </a:r>
            <a:endParaRPr lang="en-US" sz="2000" dirty="0" smtClean="0">
              <a:solidFill>
                <a:schemeClr val="tx1"/>
              </a:solidFill>
              <a:uFillTx/>
            </a:endParaRPr>
          </a:p>
          <a:p>
            <a:pPr>
              <a:buFont typeface="Wingdings" panose="05000000000000000000" pitchFamily="2" charset="2"/>
              <a:buChar char="v"/>
            </a:pPr>
            <a:r>
              <a:rPr lang="en-US" sz="2000" dirty="0">
                <a:uFillTx/>
                <a:sym typeface="+mn-ea"/>
              </a:rPr>
              <a:t>Give us 5 </a:t>
            </a:r>
            <a:r>
              <a:rPr lang="en-US" sz="2000" dirty="0" smtClean="0">
                <a:uFillTx/>
                <a:sym typeface="+mn-ea"/>
              </a:rPr>
              <a:t>qualitatively rationally </a:t>
            </a:r>
            <a:r>
              <a:rPr lang="en-US" sz="2000" dirty="0">
                <a:uFillTx/>
                <a:sym typeface="+mn-ea"/>
              </a:rPr>
              <a:t>sound critical analysis </a:t>
            </a:r>
            <a:r>
              <a:rPr lang="en-US" sz="2000" dirty="0" smtClean="0">
                <a:uFillTx/>
                <a:sym typeface="+mn-ea"/>
              </a:rPr>
              <a:t>basis, </a:t>
            </a:r>
            <a:r>
              <a:rPr lang="en-US" sz="2000" dirty="0">
                <a:uFillTx/>
                <a:sym typeface="+mn-ea"/>
              </a:rPr>
              <a:t>to support your stand.</a:t>
            </a:r>
            <a:endParaRPr lang="en-US" sz="2000" dirty="0">
              <a:solidFill>
                <a:schemeClr val="tx1"/>
              </a:solidFill>
              <a:uFillTx/>
            </a:endParaRPr>
          </a:p>
          <a:p>
            <a:pPr>
              <a:buFont typeface="Wingdings" panose="05000000000000000000" pitchFamily="2" charset="2"/>
              <a:buChar char="v"/>
            </a:pP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1066800" y="6356350"/>
            <a:ext cx="72390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10.0 Mini Case Studies For Brainstorming Critical Analysis Group Discussions.</a:t>
            </a:r>
            <a:endParaRPr lang="en-US" sz="3200" dirty="0"/>
          </a:p>
        </p:txBody>
      </p:sp>
      <p:sp>
        <p:nvSpPr>
          <p:cNvPr id="3" name="Content Placeholder 2"/>
          <p:cNvSpPr>
            <a:spLocks noGrp="1"/>
          </p:cNvSpPr>
          <p:nvPr>
            <p:ph idx="1"/>
          </p:nvPr>
        </p:nvSpPr>
        <p:spPr>
          <a:xfrm>
            <a:off x="457200" y="1447800"/>
            <a:ext cx="8229600" cy="4678363"/>
          </a:xfrm>
        </p:spPr>
        <p:txBody>
          <a:bodyPr/>
          <a:lstStyle/>
          <a:p>
            <a:pPr>
              <a:buFont typeface="Wingdings" panose="05000000000000000000" pitchFamily="2" charset="2"/>
              <a:buChar char="v"/>
            </a:pPr>
            <a:r>
              <a:rPr lang="en-US" sz="2000" dirty="0" smtClean="0">
                <a:solidFill>
                  <a:schemeClr val="tx1"/>
                </a:solidFill>
                <a:uFillTx/>
              </a:rPr>
              <a:t>Choose any one of the following topical subject matter, use Nigeria as you major context, research and put your thoughts together in 10 minutes. Then  address us in 5 minutes on your chosen subject, demonstrating your critical thinking skills set optimally.</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(i) The Impact Of Social Media On Society.</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(ii) Cyber Bullying In Schools.</a:t>
            </a:r>
            <a:endParaRPr lang="en-US" sz="2000" dirty="0" smtClean="0">
              <a:solidFill>
                <a:schemeClr val="tx1"/>
              </a:solidFill>
              <a:uFillTx/>
            </a:endParaRPr>
          </a:p>
        </p:txBody>
      </p:sp>
      <p:sp>
        <p:nvSpPr>
          <p:cNvPr id="4" name="Footer Placeholder 3"/>
          <p:cNvSpPr>
            <a:spLocks noGrp="1"/>
          </p:cNvSpPr>
          <p:nvPr>
            <p:ph type="ftr" sz="quarter" idx="11"/>
          </p:nvPr>
        </p:nvSpPr>
        <p:spPr>
          <a:xfrm>
            <a:off x="1143000" y="6356350"/>
            <a:ext cx="70866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0" end="0"/>
                                            </p:txEl>
                                          </p:spTgt>
                                        </p:tgtEl>
                                        <p:attrNameLst>
                                          <p:attrName>ppt_h</p:attrName>
                                        </p:attrNameLst>
                                      </p:cBhvr>
                                      <p:tavLst>
                                        <p:tav tm="0">
                                          <p:val>
                                            <p:strVal val="#ppt_h"/>
                                          </p:val>
                                        </p:tav>
                                        <p:tav tm="100000">
                                          <p:val>
                                            <p:strVal val="#ppt_h"/>
                                          </p:val>
                                        </p:tav>
                                      </p:tavLst>
                                    </p:anim>
                                  </p:childTnLst>
                                </p:cTn>
                              </p:par>
                              <p:par>
                                <p:cTn id="17" presetID="45"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anim calcmode="lin" valueType="num">
                                      <p:cBhvr>
                                        <p:cTn id="20"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1" dur="2000" fill="hold"/>
                                        <p:tgtEl>
                                          <p:spTgt spid="3">
                                            <p:txEl>
                                              <p:pRg st="1" end="1"/>
                                            </p:txEl>
                                          </p:spTgt>
                                        </p:tgtEl>
                                        <p:attrNameLst>
                                          <p:attrName>ppt_h</p:attrName>
                                        </p:attrNameLst>
                                      </p:cBhvr>
                                      <p:tavLst>
                                        <p:tav tm="0">
                                          <p:val>
                                            <p:strVal val="#ppt_h"/>
                                          </p:val>
                                        </p:tav>
                                        <p:tav tm="100000">
                                          <p:val>
                                            <p:strVal val="#ppt_h"/>
                                          </p:val>
                                        </p:tav>
                                      </p:tavLst>
                                    </p:anim>
                                  </p:childTnLst>
                                </p:cTn>
                              </p:par>
                              <p:par>
                                <p:cTn id="22" presetID="45"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anim calcmode="lin" valueType="num">
                                      <p:cBhvr>
                                        <p:cTn id="25"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6"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10.0 Mini Case Studies For </a:t>
            </a:r>
            <a:r>
              <a:rPr lang="en-US" sz="3200" dirty="0" smtClean="0"/>
              <a:t>Brainstorming &amp; </a:t>
            </a:r>
            <a:r>
              <a:rPr lang="en-US" sz="3200" dirty="0"/>
              <a:t>Critical Analysis </a:t>
            </a:r>
            <a:r>
              <a:rPr lang="en-US" sz="3200" dirty="0" smtClean="0"/>
              <a:t>For Individual Presentations.</a:t>
            </a:r>
            <a:endParaRPr lang="en-US" sz="3200" dirty="0"/>
          </a:p>
        </p:txBody>
      </p:sp>
      <p:sp>
        <p:nvSpPr>
          <p:cNvPr id="3" name="Content Placeholder 2"/>
          <p:cNvSpPr>
            <a:spLocks noGrp="1"/>
          </p:cNvSpPr>
          <p:nvPr>
            <p:ph idx="1"/>
          </p:nvPr>
        </p:nvSpPr>
        <p:spPr>
          <a:xfrm>
            <a:off x="457200" y="1447800"/>
            <a:ext cx="8229600" cy="4953000"/>
          </a:xfrm>
        </p:spPr>
        <p:txBody>
          <a:bodyPr>
            <a:normAutofit/>
          </a:bodyPr>
          <a:lstStyle/>
          <a:p>
            <a:pPr>
              <a:buFont typeface="Wingdings" panose="05000000000000000000" pitchFamily="2" charset="2"/>
              <a:buChar char="ü"/>
            </a:pPr>
            <a:r>
              <a:rPr lang="en-US" sz="2000" dirty="0" smtClean="0">
                <a:solidFill>
                  <a:schemeClr val="tx1"/>
                </a:solidFill>
                <a:uFillTx/>
              </a:rPr>
              <a:t>(iii) The Ethics Of Animal Testing.</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(iv) The Impacts Of Climate Change On The Environment.</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(v) The Impacts Of Technology On Education.</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(vi) The Impacts Of Globalization On Culture.</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(vii) The Impacts Of Political Instability On Economic Growth.</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(viii) The Impacts Of Education On Wealth Creation.</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(ix) The Impacts Of Brain Drain and Brain Gain On Nigeria.</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(x) The impacts Of The Social Media On Marriages</a:t>
            </a:r>
            <a:r>
              <a:rPr lang="en-US" dirty="0" smtClean="0"/>
              <a:t>.</a:t>
            </a:r>
            <a:endParaRPr lang="en-US" dirty="0" smtClean="0"/>
          </a:p>
          <a:p>
            <a:pPr>
              <a:buFont typeface="Wingdings" panose="05000000000000000000" pitchFamily="2" charset="2"/>
              <a:buChar char="ü"/>
            </a:pPr>
            <a:endParaRPr lang="en-US" dirty="0" smtClean="0"/>
          </a:p>
          <a:p>
            <a:pPr>
              <a:buFont typeface="Wingdings" panose="05000000000000000000" pitchFamily="2" charset="2"/>
              <a:buChar char="ü"/>
            </a:pPr>
            <a:endParaRPr lang="en-US" dirty="0"/>
          </a:p>
        </p:txBody>
      </p:sp>
      <p:sp>
        <p:nvSpPr>
          <p:cNvPr id="4" name="Footer Placeholder 3"/>
          <p:cNvSpPr>
            <a:spLocks noGrp="1"/>
          </p:cNvSpPr>
          <p:nvPr>
            <p:ph type="ftr" sz="quarter" idx="11"/>
          </p:nvPr>
        </p:nvSpPr>
        <p:spPr>
          <a:xfrm>
            <a:off x="990600" y="6356350"/>
            <a:ext cx="7162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circle(in)">
                                      <p:cBhvr>
                                        <p:cTn id="25" dur="2000"/>
                                        <p:tgtEl>
                                          <p:spTgt spid="3">
                                            <p:txEl>
                                              <p:pRg st="6" end="6"/>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circle(in)">
                                      <p:cBhvr>
                                        <p:cTn id="28"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11.0 Summary &amp; Conclusion</a:t>
            </a:r>
            <a:endParaRPr lang="en-US" dirty="0"/>
          </a:p>
        </p:txBody>
      </p:sp>
      <p:sp>
        <p:nvSpPr>
          <p:cNvPr id="3" name="Content Placeholder 2"/>
          <p:cNvSpPr>
            <a:spLocks noGrp="1"/>
          </p:cNvSpPr>
          <p:nvPr>
            <p:ph idx="1"/>
          </p:nvPr>
        </p:nvSpPr>
        <p:spPr>
          <a:xfrm>
            <a:off x="457200" y="990600"/>
            <a:ext cx="8229600" cy="5135563"/>
          </a:xfrm>
        </p:spPr>
        <p:txBody>
          <a:bodyPr>
            <a:normAutofit/>
          </a:bodyPr>
          <a:lstStyle/>
          <a:p>
            <a:pPr>
              <a:buFont typeface="Wingdings" panose="05000000000000000000" pitchFamily="2" charset="2"/>
              <a:buChar char="q"/>
            </a:pPr>
            <a:r>
              <a:rPr lang="en-US" sz="2000" dirty="0" smtClean="0">
                <a:solidFill>
                  <a:schemeClr val="tx1"/>
                </a:solidFill>
                <a:uFillTx/>
              </a:rPr>
              <a:t>In Summary:</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Critical Thinking Skills should be coveted and developed by all, irrespective of our courses of study, or our fields of targeted endeavor for </a:t>
            </a:r>
            <a:r>
              <a:rPr lang="en-US" sz="2000" dirty="0">
                <a:solidFill>
                  <a:schemeClr val="tx1"/>
                </a:solidFill>
                <a:uFillTx/>
              </a:rPr>
              <a:t>o</a:t>
            </a:r>
            <a:r>
              <a:rPr lang="en-US" sz="2000" dirty="0" smtClean="0">
                <a:solidFill>
                  <a:schemeClr val="tx1"/>
                </a:solidFill>
                <a:uFillTx/>
              </a:rPr>
              <a:t>ur future career explorations.</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 If we can’t think critically, or don’t have time to think critically on issues, we may stink of folly, or be sank by those issues!</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Thinkers are potential effective leaders in their spheres of influences, only after  having become certified and addicted life time studious readers.</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If we can think through, we can breakthrough!</a:t>
            </a:r>
            <a:endParaRPr lang="en-US" sz="2000" dirty="0" smtClean="0">
              <a:solidFill>
                <a:schemeClr val="tx1"/>
              </a:solidFill>
              <a:uFillTx/>
            </a:endParaRPr>
          </a:p>
        </p:txBody>
      </p:sp>
      <p:sp>
        <p:nvSpPr>
          <p:cNvPr id="4" name="Footer Placeholder 3"/>
          <p:cNvSpPr>
            <a:spLocks noGrp="1"/>
          </p:cNvSpPr>
          <p:nvPr>
            <p:ph type="ftr" sz="quarter" idx="11"/>
          </p:nvPr>
        </p:nvSpPr>
        <p:spPr>
          <a:xfrm>
            <a:off x="1143000" y="6356350"/>
            <a:ext cx="70866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2000"/>
                                        <p:tgtEl>
                                          <p:spTgt spid="3">
                                            <p:txEl>
                                              <p:pRg st="2" end="2"/>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ircle(in)">
                                      <p:cBhvr>
                                        <p:cTn id="25"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3200" dirty="0"/>
              <a:t>11.0 Summary &amp; Conclusion</a:t>
            </a:r>
            <a:endParaRPr lang="en-US" sz="3200" dirty="0"/>
          </a:p>
        </p:txBody>
      </p:sp>
      <p:sp>
        <p:nvSpPr>
          <p:cNvPr id="3" name="Content Placeholder 2"/>
          <p:cNvSpPr>
            <a:spLocks noGrp="1"/>
          </p:cNvSpPr>
          <p:nvPr>
            <p:ph idx="1"/>
          </p:nvPr>
        </p:nvSpPr>
        <p:spPr>
          <a:xfrm>
            <a:off x="457200" y="685800"/>
            <a:ext cx="8229600" cy="5562600"/>
          </a:xfrm>
        </p:spPr>
        <p:txBody>
          <a:bodyPr>
            <a:normAutofit/>
          </a:bodyPr>
          <a:lstStyle/>
          <a:p>
            <a:pPr>
              <a:buFont typeface="Wingdings" panose="05000000000000000000" pitchFamily="2" charset="2"/>
              <a:buChar char="Ø"/>
            </a:pPr>
            <a:r>
              <a:rPr lang="en-US" sz="2000" dirty="0" smtClean="0">
                <a:solidFill>
                  <a:schemeClr val="tx1"/>
                </a:solidFill>
                <a:uFillTx/>
              </a:rPr>
              <a:t>In strategic critical thinking, we must ask and answer the questions of: what, why, how, when, where, who, or whom,?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Knowing these shed the needed light on our understanding of the subject matter under x-</a:t>
            </a:r>
            <a:r>
              <a:rPr lang="en-US" sz="2000" dirty="0">
                <a:solidFill>
                  <a:schemeClr val="tx1"/>
                </a:solidFill>
                <a:uFillTx/>
              </a:rPr>
              <a:t>r</a:t>
            </a:r>
            <a:r>
              <a:rPr lang="en-US" sz="2000" dirty="0" smtClean="0">
                <a:solidFill>
                  <a:schemeClr val="tx1"/>
                </a:solidFill>
                <a:uFillTx/>
              </a:rPr>
              <a:t>ay or consideration.</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To be lazy at finding time for critical reflections and critical questioning, is to be running the risk of trials and errors.</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Until we have the critical thinking basis and deep questioning validations for our decisions, we are running only on foolish assumptions and unqualified risks! </a:t>
            </a:r>
            <a:endParaRPr lang="en-US" sz="2000" dirty="0" smtClean="0">
              <a:solidFill>
                <a:schemeClr val="tx1"/>
              </a:solidFill>
              <a:uFillTx/>
            </a:endParaRPr>
          </a:p>
          <a:p>
            <a:pPr>
              <a:buFont typeface="Wingdings" panose="05000000000000000000" pitchFamily="2" charset="2"/>
              <a:buChar char="Ø"/>
            </a:pPr>
            <a:endParaRPr lang="en-US" sz="2000" dirty="0" smtClean="0">
              <a:solidFill>
                <a:schemeClr val="tx1"/>
              </a:solidFill>
              <a:uFillTx/>
            </a:endParaRPr>
          </a:p>
        </p:txBody>
      </p:sp>
      <p:sp>
        <p:nvSpPr>
          <p:cNvPr id="4" name="Footer Placeholder 3"/>
          <p:cNvSpPr>
            <a:spLocks noGrp="1"/>
          </p:cNvSpPr>
          <p:nvPr>
            <p:ph type="ftr" sz="quarter" idx="11"/>
          </p:nvPr>
        </p:nvSpPr>
        <p:spPr>
          <a:xfrm>
            <a:off x="1143000" y="6356350"/>
            <a:ext cx="70866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3200" dirty="0"/>
              <a:t>11.0 Summary &amp; Conclusion</a:t>
            </a:r>
            <a:endParaRPr lang="en-US" sz="3200" dirty="0"/>
          </a:p>
        </p:txBody>
      </p:sp>
      <p:sp>
        <p:nvSpPr>
          <p:cNvPr id="3" name="Content Placeholder 2"/>
          <p:cNvSpPr>
            <a:spLocks noGrp="1"/>
          </p:cNvSpPr>
          <p:nvPr>
            <p:ph idx="1"/>
          </p:nvPr>
        </p:nvSpPr>
        <p:spPr>
          <a:xfrm>
            <a:off x="457200" y="685800"/>
            <a:ext cx="8229600" cy="5638800"/>
          </a:xfrm>
        </p:spPr>
        <p:txBody>
          <a:bodyPr>
            <a:normAutofit/>
          </a:bodyPr>
          <a:lstStyle/>
          <a:p>
            <a:pPr>
              <a:buFont typeface="Wingdings" panose="05000000000000000000" pitchFamily="2" charset="2"/>
              <a:buChar char="Ø"/>
            </a:pPr>
            <a:r>
              <a:rPr lang="en-US" sz="2000" dirty="0" smtClean="0">
                <a:solidFill>
                  <a:schemeClr val="tx1"/>
                </a:solidFill>
                <a:uFillTx/>
              </a:rPr>
              <a:t>No one is hardly or rarely born a critical thinker. We all must develop to become one if we value the benefits of becoming </a:t>
            </a:r>
            <a:r>
              <a:rPr lang="en-US" sz="2000" dirty="0">
                <a:solidFill>
                  <a:schemeClr val="tx1"/>
                </a:solidFill>
                <a:uFillTx/>
              </a:rPr>
              <a:t>o</a:t>
            </a:r>
            <a:r>
              <a:rPr lang="en-US" sz="2000" dirty="0" smtClean="0">
                <a:solidFill>
                  <a:schemeClr val="tx1"/>
                </a:solidFill>
                <a:uFillTx/>
              </a:rPr>
              <a:t>ne.</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Our personal impacts in life can’t be any more than where our critical thinking skills stop us.</a:t>
            </a:r>
            <a:endParaRPr lang="en-US" sz="2000" dirty="0" smtClean="0">
              <a:solidFill>
                <a:schemeClr val="tx1"/>
              </a:solidFill>
              <a:uFillTx/>
            </a:endParaRPr>
          </a:p>
          <a:p>
            <a:pPr>
              <a:buFont typeface="Wingdings" panose="05000000000000000000" pitchFamily="2" charset="2"/>
              <a:buChar char="q"/>
            </a:pPr>
            <a:r>
              <a:rPr lang="en-US" sz="2000" dirty="0">
                <a:solidFill>
                  <a:schemeClr val="tx1"/>
                </a:solidFill>
                <a:uFillTx/>
              </a:rPr>
              <a:t> </a:t>
            </a:r>
            <a:r>
              <a:rPr lang="en-US" sz="2000" b="1" dirty="0" smtClean="0">
                <a:solidFill>
                  <a:schemeClr val="tx1"/>
                </a:solidFill>
                <a:uFillTx/>
              </a:rPr>
              <a:t>In Conclusion:</a:t>
            </a:r>
            <a:endParaRPr lang="en-US" sz="2000" b="1" dirty="0" smtClean="0">
              <a:solidFill>
                <a:schemeClr val="tx1"/>
              </a:solidFill>
              <a:uFillTx/>
            </a:endParaRPr>
          </a:p>
          <a:p>
            <a:pPr>
              <a:buFont typeface="Wingdings" panose="05000000000000000000" pitchFamily="2" charset="2"/>
              <a:buChar char="Ø"/>
            </a:pPr>
            <a:r>
              <a:rPr lang="en-US" sz="2000" b="1" dirty="0" smtClean="0">
                <a:solidFill>
                  <a:schemeClr val="tx1"/>
                </a:solidFill>
                <a:uFillTx/>
              </a:rPr>
              <a:t> </a:t>
            </a:r>
            <a:r>
              <a:rPr lang="en-US" sz="2000" dirty="0" smtClean="0">
                <a:solidFill>
                  <a:schemeClr val="tx1"/>
                </a:solidFill>
                <a:uFillTx/>
              </a:rPr>
              <a:t>Continually sustainably hone your personal critical thinking skills set from now onwards.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When critical thinking is blended with leadership and entrepreneurship skills, they become Executive Intelligence- a critical asset all globally impactful leaders in all spheres of human endeavors possessed and had demonstrated. </a:t>
            </a:r>
            <a:endParaRPr lang="en-US" sz="2000" dirty="0" smtClean="0">
              <a:solidFill>
                <a:schemeClr val="tx1"/>
              </a:solidFill>
              <a:uFillTx/>
            </a:endParaRPr>
          </a:p>
        </p:txBody>
      </p:sp>
      <p:sp>
        <p:nvSpPr>
          <p:cNvPr id="4" name="Footer Placeholder 3"/>
          <p:cNvSpPr>
            <a:spLocks noGrp="1"/>
          </p:cNvSpPr>
          <p:nvPr>
            <p:ph type="ftr" sz="quarter" idx="11"/>
          </p:nvPr>
        </p:nvSpPr>
        <p:spPr>
          <a:xfrm>
            <a:off x="1066800" y="6356350"/>
            <a:ext cx="7162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3200" dirty="0"/>
              <a:t>11.0 Summary &amp; Conclusion</a:t>
            </a:r>
            <a:endParaRPr lang="en-US" sz="3200" dirty="0"/>
          </a:p>
        </p:txBody>
      </p:sp>
      <p:sp>
        <p:nvSpPr>
          <p:cNvPr id="3" name="Content Placeholder 2"/>
          <p:cNvSpPr>
            <a:spLocks noGrp="1"/>
          </p:cNvSpPr>
          <p:nvPr>
            <p:ph idx="1"/>
          </p:nvPr>
        </p:nvSpPr>
        <p:spPr>
          <a:xfrm>
            <a:off x="457200" y="838200"/>
            <a:ext cx="8229600" cy="5410200"/>
          </a:xfrm>
        </p:spPr>
        <p:txBody>
          <a:bodyPr>
            <a:normAutofit/>
          </a:bodyPr>
          <a:lstStyle/>
          <a:p>
            <a:pPr>
              <a:buFont typeface="Wingdings" panose="05000000000000000000" pitchFamily="2" charset="2"/>
              <a:buChar char="Ø"/>
            </a:pPr>
            <a:r>
              <a:rPr lang="en-US" sz="2000" dirty="0" smtClean="0">
                <a:solidFill>
                  <a:schemeClr val="tx1"/>
                </a:solidFill>
                <a:uFillTx/>
              </a:rPr>
              <a:t>What you are currently studying as your degree majors in your university, are not as important as how well you are learning to utilize your critical thinking skills set.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They will ultimately be your major human assets towards creating your own wealth entrepreneurially.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Only problem solvers make real money!</a:t>
            </a:r>
            <a:endParaRPr lang="en-US" sz="2000" dirty="0" smtClean="0">
              <a:solidFill>
                <a:schemeClr val="tx1"/>
              </a:solidFill>
              <a:uFillTx/>
            </a:endParaRPr>
          </a:p>
        </p:txBody>
      </p:sp>
      <p:sp>
        <p:nvSpPr>
          <p:cNvPr id="4" name="Footer Placeholder 3"/>
          <p:cNvSpPr>
            <a:spLocks noGrp="1"/>
          </p:cNvSpPr>
          <p:nvPr>
            <p:ph type="ftr" sz="quarter" idx="11"/>
          </p:nvPr>
        </p:nvSpPr>
        <p:spPr>
          <a:xfrm>
            <a:off x="1066800" y="6356350"/>
            <a:ext cx="70866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r>
              <a:rPr lang="en-US" sz="3200" dirty="0"/>
              <a:t>11.0 Summary &amp; Conclusion</a:t>
            </a:r>
            <a:endParaRPr lang="en-US" sz="3200" dirty="0"/>
          </a:p>
        </p:txBody>
      </p:sp>
      <p:sp>
        <p:nvSpPr>
          <p:cNvPr id="3" name="Content Placeholder 2"/>
          <p:cNvSpPr>
            <a:spLocks noGrp="1"/>
          </p:cNvSpPr>
          <p:nvPr>
            <p:ph idx="1"/>
          </p:nvPr>
        </p:nvSpPr>
        <p:spPr>
          <a:xfrm>
            <a:off x="457200" y="838200"/>
            <a:ext cx="8229600" cy="5486400"/>
          </a:xfrm>
        </p:spPr>
        <p:txBody>
          <a:bodyPr>
            <a:normAutofit/>
          </a:bodyPr>
          <a:lstStyle/>
          <a:p>
            <a:pPr>
              <a:buFont typeface="Wingdings" panose="05000000000000000000" pitchFamily="2" charset="2"/>
              <a:buChar char="Ø"/>
            </a:pPr>
            <a:r>
              <a:rPr lang="en-US" sz="2000" dirty="0">
                <a:solidFill>
                  <a:schemeClr val="tx1"/>
                </a:solidFill>
                <a:uFillTx/>
              </a:rPr>
              <a:t>While degrees are good, some  of the most globally impactful innovators and entrepreneurs that had solved major global problems, only had their critical thinking skills set as their major qualifications! </a:t>
            </a:r>
            <a:endParaRPr lang="en-US" sz="2000" dirty="0">
              <a:solidFill>
                <a:schemeClr val="tx1"/>
              </a:solidFill>
              <a:uFillTx/>
            </a:endParaRPr>
          </a:p>
          <a:p>
            <a:pPr>
              <a:buFont typeface="Wingdings" panose="05000000000000000000" pitchFamily="2" charset="2"/>
              <a:buChar char="Ø"/>
            </a:pPr>
            <a:r>
              <a:rPr lang="en-US" sz="2000" dirty="0">
                <a:solidFill>
                  <a:schemeClr val="tx1"/>
                </a:solidFill>
                <a:uFillTx/>
              </a:rPr>
              <a:t>Think of </a:t>
            </a:r>
            <a:r>
              <a:rPr lang="en-US" sz="2000" b="1" dirty="0">
                <a:solidFill>
                  <a:schemeClr val="tx1"/>
                </a:solidFill>
                <a:uFillTx/>
              </a:rPr>
              <a:t>Ralph Lauren, Roman </a:t>
            </a:r>
            <a:r>
              <a:rPr lang="en-US" sz="2000" b="1" dirty="0" err="1">
                <a:solidFill>
                  <a:schemeClr val="tx1"/>
                </a:solidFill>
                <a:uFillTx/>
              </a:rPr>
              <a:t>Abramovich</a:t>
            </a:r>
            <a:r>
              <a:rPr lang="en-US" sz="2000" b="1" dirty="0">
                <a:solidFill>
                  <a:schemeClr val="tx1"/>
                </a:solidFill>
                <a:uFillTx/>
              </a:rPr>
              <a:t>,  Steve Job, Bill Gates, Mark </a:t>
            </a:r>
            <a:r>
              <a:rPr lang="en-US" sz="2000" b="1" dirty="0" err="1">
                <a:solidFill>
                  <a:schemeClr val="tx1"/>
                </a:solidFill>
                <a:uFillTx/>
              </a:rPr>
              <a:t>Zukerberg</a:t>
            </a:r>
            <a:r>
              <a:rPr lang="en-US" sz="2000" b="1" dirty="0">
                <a:solidFill>
                  <a:schemeClr val="tx1"/>
                </a:solidFill>
                <a:uFillTx/>
              </a:rPr>
              <a:t>, et al! </a:t>
            </a:r>
            <a:r>
              <a:rPr lang="en-US" sz="2000" dirty="0">
                <a:solidFill>
                  <a:schemeClr val="tx1"/>
                </a:solidFill>
                <a:uFillTx/>
              </a:rPr>
              <a:t>There are more listed billionaire without university </a:t>
            </a:r>
            <a:r>
              <a:rPr lang="en-US" sz="2000" dirty="0" smtClean="0">
                <a:solidFill>
                  <a:schemeClr val="tx1"/>
                </a:solidFill>
                <a:uFillTx/>
              </a:rPr>
              <a:t>degrees </a:t>
            </a:r>
            <a:r>
              <a:rPr lang="en-US" sz="2000" dirty="0">
                <a:solidFill>
                  <a:schemeClr val="tx1"/>
                </a:solidFill>
                <a:uFillTx/>
              </a:rPr>
              <a:t>than there are folks with university </a:t>
            </a:r>
            <a:r>
              <a:rPr lang="en-US" sz="2000" dirty="0" smtClean="0">
                <a:solidFill>
                  <a:schemeClr val="tx1"/>
                </a:solidFill>
                <a:uFillTx/>
              </a:rPr>
              <a:t>degrees </a:t>
            </a:r>
            <a:r>
              <a:rPr lang="en-US" sz="2000" dirty="0">
                <a:solidFill>
                  <a:schemeClr val="tx1"/>
                </a:solidFill>
                <a:uFillTx/>
              </a:rPr>
              <a:t>who became billionaires!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Therefore </a:t>
            </a:r>
            <a:r>
              <a:rPr lang="en-US" sz="2000" dirty="0">
                <a:solidFill>
                  <a:schemeClr val="tx1"/>
                </a:solidFill>
                <a:uFillTx/>
              </a:rPr>
              <a:t>develop your critical thinking skills, you will need them to get you to where university </a:t>
            </a:r>
            <a:r>
              <a:rPr lang="en-US" sz="2000" dirty="0" smtClean="0">
                <a:solidFill>
                  <a:schemeClr val="tx1"/>
                </a:solidFill>
                <a:uFillTx/>
              </a:rPr>
              <a:t>degrees </a:t>
            </a:r>
            <a:r>
              <a:rPr lang="en-US" sz="2000" dirty="0">
                <a:solidFill>
                  <a:schemeClr val="tx1"/>
                </a:solidFill>
                <a:uFillTx/>
              </a:rPr>
              <a:t>alone can’t take you.</a:t>
            </a:r>
            <a:endParaRPr lang="en-US" sz="2000" dirty="0">
              <a:solidFill>
                <a:schemeClr val="tx1"/>
              </a:solidFill>
              <a:uFillTx/>
            </a:endParaRPr>
          </a:p>
          <a:p>
            <a:pPr marL="0" indent="0">
              <a:buNone/>
            </a:pPr>
            <a:endParaRPr lang="en-US" sz="2000" dirty="0">
              <a:solidFill>
                <a:schemeClr val="tx1"/>
              </a:solidFill>
              <a:uFillTx/>
            </a:endParaRPr>
          </a:p>
        </p:txBody>
      </p:sp>
      <p:sp>
        <p:nvSpPr>
          <p:cNvPr id="4" name="Footer Placeholder 3"/>
          <p:cNvSpPr>
            <a:spLocks noGrp="1"/>
          </p:cNvSpPr>
          <p:nvPr>
            <p:ph type="ftr" sz="quarter" idx="11"/>
          </p:nvPr>
        </p:nvSpPr>
        <p:spPr>
          <a:xfrm>
            <a:off x="1143000" y="6356350"/>
            <a:ext cx="71628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3200" dirty="0"/>
              <a:t>11.0 Summary &amp; Conclusion</a:t>
            </a:r>
            <a:endParaRPr lang="en-US" sz="3200" dirty="0"/>
          </a:p>
        </p:txBody>
      </p:sp>
      <p:sp>
        <p:nvSpPr>
          <p:cNvPr id="3" name="Content Placeholder 2"/>
          <p:cNvSpPr>
            <a:spLocks noGrp="1"/>
          </p:cNvSpPr>
          <p:nvPr>
            <p:ph idx="1"/>
          </p:nvPr>
        </p:nvSpPr>
        <p:spPr>
          <a:xfrm>
            <a:off x="457200" y="685800"/>
            <a:ext cx="8229600" cy="5638800"/>
          </a:xfrm>
        </p:spPr>
        <p:txBody>
          <a:bodyPr>
            <a:normAutofit/>
          </a:bodyPr>
          <a:lstStyle/>
          <a:p>
            <a:pPr>
              <a:buFont typeface="Wingdings" panose="05000000000000000000" pitchFamily="2" charset="2"/>
              <a:buChar char="Ø"/>
            </a:pPr>
            <a:r>
              <a:rPr lang="en-US" sz="2000" dirty="0" smtClean="0">
                <a:solidFill>
                  <a:schemeClr val="tx1"/>
                </a:solidFill>
                <a:uFillTx/>
              </a:rPr>
              <a:t>Go from here into your higher places in life, engaging your critical thinking skills set, into scaling innovative heights and entrepreneurial zeniths in your various pursuits and endeavors, now and in the future.</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ICLED Business School wishes you the best of fortune.</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God bless you.</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God bless your university.</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God bless Nigeria.</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This is the end of this training module.</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Further Questions! Comments!! Contributions!!! Now Fully Welcomed!!!! </a:t>
            </a:r>
            <a:endParaRPr lang="en-US" sz="2000" dirty="0" smtClean="0">
              <a:solidFill>
                <a:schemeClr val="tx1"/>
              </a:solidFill>
              <a:uFillTx/>
            </a:endParaRPr>
          </a:p>
        </p:txBody>
      </p:sp>
      <p:sp>
        <p:nvSpPr>
          <p:cNvPr id="4" name="Footer Placeholder 3"/>
          <p:cNvSpPr>
            <a:spLocks noGrp="1"/>
          </p:cNvSpPr>
          <p:nvPr>
            <p:ph type="ftr" sz="quarter" idx="11"/>
          </p:nvPr>
        </p:nvSpPr>
        <p:spPr>
          <a:xfrm>
            <a:off x="914400" y="6356350"/>
            <a:ext cx="7391400" cy="365125"/>
          </a:xfrm>
        </p:spPr>
        <p:txBody>
          <a:bodyPr/>
          <a:lstStyle/>
          <a:p>
            <a:r>
              <a:rPr lang="en-US" dirty="0" smtClean="0"/>
              <a:t>"Enhancing Critical Thinking Skills"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circle(in)">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21850</Words>
  <Application>WPS Presentation</Application>
  <PresentationFormat>On-screen Show (4:3)</PresentationFormat>
  <Paragraphs>521</Paragraphs>
  <Slides>40</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40</vt:i4>
      </vt:variant>
    </vt:vector>
  </HeadingPairs>
  <TitlesOfParts>
    <vt:vector size="50" baseType="lpstr">
      <vt:lpstr>Arial</vt:lpstr>
      <vt:lpstr>SimSun</vt:lpstr>
      <vt:lpstr>Wingdings</vt:lpstr>
      <vt:lpstr>Calibri</vt:lpstr>
      <vt:lpstr>Helvetica Neue</vt:lpstr>
      <vt:lpstr>微软雅黑</vt:lpstr>
      <vt:lpstr>汉仪旗黑</vt:lpstr>
      <vt:lpstr>Arial Unicode MS</vt:lpstr>
      <vt:lpstr>宋体-简</vt:lpstr>
      <vt:lpstr>Office Theme</vt:lpstr>
      <vt:lpstr> People Skills:  Module 2: Enhancing Critical Thinking Skills </vt:lpstr>
      <vt:lpstr>Training  Objectives &amp; Learning Contents</vt:lpstr>
      <vt:lpstr>Learning Contents</vt:lpstr>
      <vt:lpstr>Learning Contents</vt:lpstr>
      <vt:lpstr>1.0 What Is Critical Thinking?</vt:lpstr>
      <vt:lpstr>1.0 What Is Critical Thinking?</vt:lpstr>
      <vt:lpstr>1.0 What Is Critical Thinking?</vt:lpstr>
      <vt:lpstr>2.0 What Are Some Of The Important Attributes Of Critical Thinkers In Various Aspects Of Life?</vt:lpstr>
      <vt:lpstr>3.0 What Are The Key Critical Thinking Skills?</vt:lpstr>
      <vt:lpstr>  4.0 What Are The 6 Stages Required For Development As A Critical Thinker?  </vt:lpstr>
      <vt:lpstr>5.0 Why Is Critical Thinking Important For Students?</vt:lpstr>
      <vt:lpstr>5.0 Why Is Critical Thinking Important For Students?</vt:lpstr>
      <vt:lpstr>5.0 Why Is Critical Thinking Important For Work Life?</vt:lpstr>
      <vt:lpstr>5.0 Why Is Critical Thinking Important For Work Life?</vt:lpstr>
      <vt:lpstr>6.0 How Can We Develop Our Critical Thinking Skills As University Students?</vt:lpstr>
      <vt:lpstr>6.0 How Can We Develop Our Critical Thinking Skills As University Students?</vt:lpstr>
      <vt:lpstr>6.0 How Can We Develop Our Critical Thinking Skills As University Students?</vt:lpstr>
      <vt:lpstr>6.0 How Can We Develop Our Critical Thinking Skills As University Students?</vt:lpstr>
      <vt:lpstr>6.0 How Can We Develop Our Critical Thinking Skills As University Students?</vt:lpstr>
      <vt:lpstr>6.0 How Can We Develop Our Critical Thinking Skills As University Students?</vt:lpstr>
      <vt:lpstr>6.0 How Can We Develop Our Critical Thinking Skills As University Students?</vt:lpstr>
      <vt:lpstr>6.0 How Can We Develop Our Critical Thinking Skills As University Students?</vt:lpstr>
      <vt:lpstr>7.0 How Can We Improve Our Critical Thinking Skills?</vt:lpstr>
      <vt:lpstr>7.0 How Can We Improve Our Critical Thinking Skills?</vt:lpstr>
      <vt:lpstr>7.0 How Can We Improve Our Critical Thinking Skills?</vt:lpstr>
      <vt:lpstr>7.0 How Can We Improve Our Critical Thinking Skills?</vt:lpstr>
      <vt:lpstr>7.0 How Can We Improve Our Critical Thinking Skills?</vt:lpstr>
      <vt:lpstr> 8.0 6 Critical Thinking Exercises </vt:lpstr>
      <vt:lpstr>8.0       6 Critical Thinking Exercises</vt:lpstr>
      <vt:lpstr>8.0       6 Critical Thinking Exercises</vt:lpstr>
      <vt:lpstr>8.0       6 Critical Thinking Exercises</vt:lpstr>
      <vt:lpstr>8.0       6 Critical Thinking Exercises</vt:lpstr>
      <vt:lpstr>10.0 Mini Case Studies For Brainstorming Critical Analysis Group Discussions.</vt:lpstr>
      <vt:lpstr>10.0 Mini Case Studies For Brainstorming &amp; Critical Analysis For Individual Presentations.</vt:lpstr>
      <vt:lpstr>11.0 Summary &amp; Conclusion</vt:lpstr>
      <vt:lpstr>11.0 Summary &amp; Conclusion</vt:lpstr>
      <vt:lpstr>11.0 Summary &amp; Conclusion</vt:lpstr>
      <vt:lpstr>11.0 Summary &amp; Conclusion</vt:lpstr>
      <vt:lpstr>11.0 Summary &amp; Conclusion</vt:lpstr>
      <vt:lpstr>11.0 Summary &amp; Conclusion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On People Skills:  Module 1: Decision Making And Problem Solving</dc:title>
  <dc:creator>ownwer</dc:creator>
  <cp:lastModifiedBy>olafamiloni</cp:lastModifiedBy>
  <cp:revision>66</cp:revision>
  <dcterms:created xsi:type="dcterms:W3CDTF">2025-06-07T13:41:38Z</dcterms:created>
  <dcterms:modified xsi:type="dcterms:W3CDTF">2025-06-07T13:41:38Z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1033-3.2.0.6370</vt:lpwstr>
  </property>
</Properties>
</file>