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4"/>
  </p:notesMasterIdLst>
  <p:sldIdLst>
    <p:sldId id="256" r:id="rId3"/>
    <p:sldId id="257" r:id="rId4"/>
    <p:sldId id="258" r:id="rId5"/>
    <p:sldId id="259" r:id="rId6"/>
    <p:sldId id="299" r:id="rId7"/>
    <p:sldId id="300" r:id="rId8"/>
    <p:sldId id="260" r:id="rId9"/>
    <p:sldId id="261" r:id="rId10"/>
    <p:sldId id="262" r:id="rId11"/>
    <p:sldId id="265" r:id="rId12"/>
    <p:sldId id="263" r:id="rId13"/>
    <p:sldId id="267" r:id="rId14"/>
    <p:sldId id="269" r:id="rId15"/>
    <p:sldId id="271" r:id="rId16"/>
    <p:sldId id="268" r:id="rId17"/>
    <p:sldId id="272" r:id="rId18"/>
    <p:sldId id="273" r:id="rId19"/>
    <p:sldId id="274" r:id="rId20"/>
    <p:sldId id="266" r:id="rId21"/>
    <p:sldId id="275" r:id="rId22"/>
    <p:sldId id="276" r:id="rId23"/>
    <p:sldId id="278" r:id="rId24"/>
    <p:sldId id="277" r:id="rId25"/>
    <p:sldId id="279" r:id="rId26"/>
    <p:sldId id="280" r:id="rId27"/>
    <p:sldId id="281" r:id="rId28"/>
    <p:sldId id="284" r:id="rId29"/>
    <p:sldId id="283" r:id="rId30"/>
    <p:sldId id="282"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56" y="-90"/>
      </p:cViewPr>
      <p:guideLst>
        <p:guide orient="horz" pos="2193"/>
        <p:guide pos="29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notesMaster" Target="notesMasters/notesMaster1.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B34F8C-EE74-4733-B48B-8611055C06BD}"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AFAFE0-76F3-4F12-85DE-6271EADC8E0E}"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B308E0-ED08-4164-8BFD-E8001EDE19F3}" type="datetime1">
              <a:rPr lang="en-US" smtClean="0"/>
            </a:fld>
            <a:endParaRPr lang="en-US"/>
          </a:p>
        </p:txBody>
      </p:sp>
      <p:sp>
        <p:nvSpPr>
          <p:cNvPr id="5" name="Footer Placeholder 4"/>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005DEC6-FE65-4B27-BED4-6C167259713C}" type="datetime1">
              <a:rPr lang="en-US" smtClean="0"/>
            </a:fld>
            <a:endParaRPr lang="en-US"/>
          </a:p>
        </p:txBody>
      </p:sp>
      <p:sp>
        <p:nvSpPr>
          <p:cNvPr id="5" name="Footer Placeholder 4"/>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184B6D0-2E0D-4E9C-BD91-D53A0ECD2A27}" type="datetime1">
              <a:rPr lang="en-US" smtClean="0"/>
            </a:fld>
            <a:endParaRPr lang="en-US"/>
          </a:p>
        </p:txBody>
      </p:sp>
      <p:sp>
        <p:nvSpPr>
          <p:cNvPr id="5" name="Footer Placeholder 4"/>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5E99DE9-13AF-4B81-98FA-79FA435B9C74}" type="datetime1">
              <a:rPr lang="en-US" smtClean="0"/>
            </a:fld>
            <a:endParaRPr lang="en-US"/>
          </a:p>
        </p:txBody>
      </p:sp>
      <p:sp>
        <p:nvSpPr>
          <p:cNvPr id="6" name="Footer Placeholder 5"/>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5179BB2-42D4-40A5-B8E3-90BD5641D770}" type="datetime1">
              <a:rPr lang="en-US" smtClean="0"/>
            </a:fld>
            <a:endParaRPr lang="en-US"/>
          </a:p>
        </p:txBody>
      </p:sp>
      <p:sp>
        <p:nvSpPr>
          <p:cNvPr id="8" name="Footer Placeholder 7"/>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9" name="Slide Number Placeholder 8"/>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A1F35-AB36-44C8-88B2-9BB1479AB7DA}" type="datetime1">
              <a:rPr lang="en-US" smtClean="0"/>
            </a:fld>
            <a:endParaRPr lang="en-US"/>
          </a:p>
        </p:txBody>
      </p:sp>
      <p:sp>
        <p:nvSpPr>
          <p:cNvPr id="4" name="Footer Placeholder 3"/>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FB9792-F009-4C9B-B10F-7EB46EF45415}" type="datetime1">
              <a:rPr lang="en-US" smtClean="0"/>
            </a:fld>
            <a:endParaRPr lang="en-US"/>
          </a:p>
        </p:txBody>
      </p:sp>
      <p:sp>
        <p:nvSpPr>
          <p:cNvPr id="3" name="Footer Placeholder 2"/>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4" name="Slide Number Placeholder 3"/>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354B17C2-77D6-4711-A798-B3105362B6E0}" type="datetime1">
              <a:rPr lang="en-US" smtClean="0"/>
            </a:fld>
            <a:endParaRPr lang="en-US"/>
          </a:p>
        </p:txBody>
      </p:sp>
      <p:sp>
        <p:nvSpPr>
          <p:cNvPr id="6" name="Footer Placeholder 5"/>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F5209CF4-F7C9-4E22-BA41-CB540B71B06E}" type="datetime1">
              <a:rPr lang="en-US" smtClean="0"/>
            </a:fld>
            <a:endParaRPr lang="en-US"/>
          </a:p>
        </p:txBody>
      </p:sp>
      <p:sp>
        <p:nvSpPr>
          <p:cNvPr id="6" name="Footer Placeholder 5"/>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7" name="Slide Number Placeholder 6"/>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41E09486-D393-449F-B7F6-5F93776631D9}" type="datetime1">
              <a:rPr lang="en-US" smtClean="0"/>
            </a:fld>
            <a:endParaRPr lang="en-US"/>
          </a:p>
        </p:txBody>
      </p:sp>
      <p:sp>
        <p:nvSpPr>
          <p:cNvPr id="5" name="Footer Placeholder 4"/>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FA019997-C8D3-48AD-B0F9-3518CDABDD00}" type="datetime1">
              <a:rPr lang="en-US" smtClean="0"/>
            </a:fld>
            <a:endParaRPr lang="en-US"/>
          </a:p>
        </p:txBody>
      </p:sp>
      <p:sp>
        <p:nvSpPr>
          <p:cNvPr id="5" name="Footer Placeholder 4"/>
          <p:cNvSpPr>
            <a:spLocks noGrp="1"/>
          </p:cNvSpPr>
          <p:nvPr>
            <p:ph type="ftr" sz="quarter" idx="11"/>
          </p:nvPr>
        </p:nvSpPr>
        <p:spPr/>
        <p:txBody>
          <a:bodyPr/>
          <a:lstStyle/>
          <a:p>
            <a:r>
              <a:rPr lang="en-US" smtClean="0"/>
              <a:t>"Decision Making &amp; Problem Solving"- By ICLED Business School, For Students Of Unilag Career Development Center</a:t>
            </a:r>
            <a:endParaRPr lang="en-US"/>
          </a:p>
        </p:txBody>
      </p:sp>
      <p:sp>
        <p:nvSpPr>
          <p:cNvPr id="6" name="Slide Number Placeholder 5"/>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194B5-3A4A-4733-BE94-2C54B51043C8}" type="datetime1">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"Decision Making &amp; Problem Solving"- By ICLED Business School, For Students Of Unilag Career Development Center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FD6A00-8C26-4141-B1E6-F8C7F2FE4CFA}"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7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7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7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7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3143250"/>
          </a:xfrm>
        </p:spPr>
        <p:txBody>
          <a:bodyPr>
            <a:noAutofit/>
          </a:bodyPr>
          <a:lstStyle/>
          <a:p>
            <a:r>
              <a:rPr lang="en-US" sz="3600" b="1" dirty="0" smtClean="0">
                <a:solidFill>
                  <a:schemeClr val="tx1"/>
                </a:solidFill>
                <a:uFillTx/>
              </a:rPr>
              <a:t>Track 1: People Skills</a:t>
            </a:r>
            <a:br>
              <a:rPr lang="en-US" sz="3600" b="1" dirty="0" smtClean="0">
                <a:solidFill>
                  <a:schemeClr val="tx1"/>
                </a:solidFill>
                <a:uFillTx/>
              </a:rPr>
            </a:br>
            <a:r>
              <a:rPr lang="en-US" sz="3600" b="1" dirty="0" smtClean="0">
                <a:solidFill>
                  <a:schemeClr val="tx1"/>
                </a:solidFill>
                <a:uFillTx/>
              </a:rPr>
              <a:t>Module 1: Decision Making And Problem Solving </a:t>
            </a:r>
            <a:endParaRPr lang="en-US" sz="3600" b="1" dirty="0" smtClean="0">
              <a:solidFill>
                <a:schemeClr val="tx1"/>
              </a:solidFill>
              <a:uFillTx/>
            </a:endParaRPr>
          </a:p>
        </p:txBody>
      </p:sp>
      <p:sp>
        <p:nvSpPr>
          <p:cNvPr id="3" name="Subtitle 2"/>
          <p:cNvSpPr>
            <a:spLocks noGrp="1"/>
          </p:cNvSpPr>
          <p:nvPr>
            <p:ph type="subTitle" idx="1"/>
          </p:nvPr>
        </p:nvSpPr>
        <p:spPr>
          <a:xfrm>
            <a:off x="609600" y="3886200"/>
            <a:ext cx="7924800" cy="2209800"/>
          </a:xfrm>
        </p:spPr>
        <p:txBody>
          <a:bodyPr>
            <a:normAutofit/>
          </a:bodyPr>
          <a:lstStyle/>
          <a:p>
            <a:r>
              <a:rPr lang="en-US" dirty="0"/>
              <a:t>ICLED BUSINESS SCHOOL, LEKKI LAGOS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3200" dirty="0" smtClean="0"/>
              <a:t>Training  Objectives </a:t>
            </a:r>
            <a:endParaRPr lang="en-US" sz="3200" dirty="0"/>
          </a:p>
        </p:txBody>
      </p:sp>
      <p:sp>
        <p:nvSpPr>
          <p:cNvPr id="3" name="Content Placeholder 2"/>
          <p:cNvSpPr>
            <a:spLocks noGrp="1"/>
          </p:cNvSpPr>
          <p:nvPr>
            <p:ph idx="1"/>
          </p:nvPr>
        </p:nvSpPr>
        <p:spPr>
          <a:xfrm>
            <a:off x="457200" y="1066800"/>
            <a:ext cx="8229600" cy="5181600"/>
          </a:xfrm>
        </p:spPr>
        <p:txBody>
          <a:bodyPr>
            <a:normAutofit/>
          </a:bodyPr>
          <a:lstStyle/>
          <a:p>
            <a:pPr>
              <a:buFont typeface="Wingdings" panose="05000000000000000000" pitchFamily="2" charset="2"/>
              <a:buChar char="q"/>
            </a:pPr>
            <a:r>
              <a:rPr lang="en-US" sz="2400" dirty="0" smtClean="0">
                <a:solidFill>
                  <a:schemeClr val="tx1"/>
                </a:solidFill>
                <a:uFillTx/>
              </a:rPr>
              <a:t>At the end of this training session on “</a:t>
            </a:r>
            <a:r>
              <a:rPr lang="en-US" sz="2400" b="1" dirty="0" smtClean="0">
                <a:solidFill>
                  <a:schemeClr val="tx1"/>
                </a:solidFill>
                <a:uFillTx/>
              </a:rPr>
              <a:t>Module 1: Decision Making And Problem Solving</a:t>
            </a:r>
            <a:r>
              <a:rPr lang="en-US" sz="2400" dirty="0" smtClean="0">
                <a:solidFill>
                  <a:schemeClr val="tx1"/>
                </a:solidFill>
                <a:uFillTx/>
              </a:rPr>
              <a:t>”; </a:t>
            </a:r>
            <a:endParaRPr lang="en-US" sz="2400" dirty="0" smtClean="0">
              <a:solidFill>
                <a:schemeClr val="tx1"/>
              </a:solidFill>
              <a:uFillTx/>
            </a:endParaRPr>
          </a:p>
          <a:p>
            <a:pPr>
              <a:buFont typeface="Wingdings" panose="05000000000000000000" pitchFamily="2" charset="2"/>
              <a:buChar char="q"/>
            </a:pPr>
            <a:endParaRPr lang="en-US" sz="2400" dirty="0" smtClean="0">
              <a:solidFill>
                <a:schemeClr val="tx1"/>
              </a:solidFill>
              <a:uFillTx/>
            </a:endParaRPr>
          </a:p>
          <a:p>
            <a:pPr>
              <a:buFont typeface="Wingdings" panose="05000000000000000000" pitchFamily="2" charset="2"/>
              <a:buChar char="q"/>
            </a:pPr>
            <a:r>
              <a:rPr lang="en-US" sz="2400" dirty="0" smtClean="0">
                <a:solidFill>
                  <a:schemeClr val="tx1"/>
                </a:solidFill>
                <a:uFillTx/>
              </a:rPr>
              <a:t>the student trainees should have gained the relevant working knowledge and the appropriate life skills towards becoming:</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Better rational and analytical problem solvers, through the gaining of improved competency on issues and matters relating to problem diagnosis, alternative solutions evaluations, and best decision execution methodologies.</a:t>
            </a:r>
            <a:endParaRPr lang="en-US" sz="2400" dirty="0" smtClean="0">
              <a:solidFill>
                <a:schemeClr val="tx1"/>
              </a:solidFill>
              <a:uFillTx/>
            </a:endParaRPr>
          </a:p>
          <a:p>
            <a:pPr>
              <a:buFont typeface="Wingdings" panose="05000000000000000000" pitchFamily="2" charset="2"/>
              <a:buChar char="ü"/>
            </a:pPr>
            <a:endParaRPr lang="en-US" sz="2400" dirty="0" smtClean="0">
              <a:solidFill>
                <a:schemeClr val="tx1"/>
              </a:solidFill>
              <a:uFillTx/>
            </a:endParaRPr>
          </a:p>
          <a:p>
            <a:pPr>
              <a:buFont typeface="Wingdings" panose="05000000000000000000" pitchFamily="2" charset="2"/>
              <a:buChar char="ü"/>
            </a:pPr>
            <a:endParaRPr lang="en-US" sz="2400" dirty="0" smtClean="0">
              <a:solidFill>
                <a:schemeClr val="tx1"/>
              </a:solidFill>
              <a:uFillTx/>
            </a:endParaRPr>
          </a:p>
        </p:txBody>
      </p:sp>
      <p:sp>
        <p:nvSpPr>
          <p:cNvPr id="4" name="Footer Placeholder 3"/>
          <p:cNvSpPr>
            <a:spLocks noGrp="1"/>
          </p:cNvSpPr>
          <p:nvPr>
            <p:ph type="ftr" sz="quarter" idx="11"/>
          </p:nvPr>
        </p:nvSpPr>
        <p:spPr>
          <a:xfrm>
            <a:off x="9906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15"/>
            <a:ext cx="8229600" cy="768985"/>
          </a:xfrm>
        </p:spPr>
        <p:txBody>
          <a:bodyPr>
            <a:normAutofit/>
          </a:bodyPr>
          <a:lstStyle/>
          <a:p>
            <a:r>
              <a:rPr lang="en-US" sz="3600" dirty="0"/>
              <a:t>Training  Benefits </a:t>
            </a:r>
            <a:endParaRPr lang="en-US" sz="3600" dirty="0"/>
          </a:p>
        </p:txBody>
      </p:sp>
      <p:sp>
        <p:nvSpPr>
          <p:cNvPr id="3" name="Content Placeholder 2"/>
          <p:cNvSpPr>
            <a:spLocks noGrp="1"/>
          </p:cNvSpPr>
          <p:nvPr>
            <p:ph idx="1"/>
          </p:nvPr>
        </p:nvSpPr>
        <p:spPr>
          <a:xfrm>
            <a:off x="457200" y="838200"/>
            <a:ext cx="8229600" cy="5287963"/>
          </a:xfrm>
        </p:spPr>
        <p:txBody>
          <a:bodyPr>
            <a:normAutofit lnSpcReduction="10000"/>
          </a:bodyPr>
          <a:lstStyle/>
          <a:p>
            <a:pPr>
              <a:buFont typeface="Wingdings" panose="05000000000000000000" pitchFamily="2" charset="2"/>
              <a:buChar char="ü"/>
            </a:pPr>
            <a:endParaRPr lang="en-US" sz="1600" dirty="0">
              <a:solidFill>
                <a:schemeClr val="tx1"/>
              </a:solidFill>
              <a:uFillTx/>
            </a:endParaRPr>
          </a:p>
          <a:p>
            <a:pPr>
              <a:buFont typeface="Wingdings" panose="05000000000000000000" pitchFamily="2" charset="2"/>
              <a:buChar char="ü"/>
            </a:pPr>
            <a:endParaRPr lang="en-US" sz="1600" dirty="0">
              <a:solidFill>
                <a:schemeClr val="tx1"/>
              </a:solidFill>
              <a:uFillTx/>
            </a:endParaRPr>
          </a:p>
          <a:p>
            <a:pPr>
              <a:buFont typeface="Wingdings" panose="05000000000000000000" pitchFamily="2" charset="2"/>
              <a:buChar char="ü"/>
            </a:pPr>
            <a:endParaRPr lang="en-US" sz="1600" dirty="0">
              <a:solidFill>
                <a:schemeClr val="tx1"/>
              </a:solidFill>
              <a:uFillTx/>
            </a:endParaRPr>
          </a:p>
          <a:p>
            <a:pPr>
              <a:buFont typeface="Wingdings" panose="05000000000000000000" pitchFamily="2" charset="2"/>
              <a:buChar char="ü"/>
            </a:pPr>
            <a:r>
              <a:rPr lang="en-US" sz="2400" dirty="0">
                <a:solidFill>
                  <a:schemeClr val="tx1"/>
                </a:solidFill>
                <a:uFillTx/>
              </a:rPr>
              <a:t>Become  aware that decisions determine destinies in all facets of life and living. </a:t>
            </a:r>
            <a:endParaRPr lang="en-US" sz="2400" dirty="0">
              <a:solidFill>
                <a:schemeClr val="tx1"/>
              </a:solidFill>
              <a:uFillTx/>
            </a:endParaRPr>
          </a:p>
          <a:p>
            <a:pPr>
              <a:buFont typeface="Wingdings" panose="05000000000000000000" pitchFamily="2" charset="2"/>
              <a:buChar char="ü"/>
            </a:pPr>
            <a:endParaRPr lang="en-US" sz="2400" dirty="0">
              <a:solidFill>
                <a:schemeClr val="tx1"/>
              </a:solidFill>
              <a:uFillTx/>
            </a:endParaRPr>
          </a:p>
          <a:p>
            <a:pPr>
              <a:buFont typeface="Wingdings" panose="05000000000000000000" pitchFamily="2" charset="2"/>
              <a:buChar char="ü"/>
            </a:pPr>
            <a:r>
              <a:rPr lang="en-US" sz="2400" dirty="0">
                <a:solidFill>
                  <a:schemeClr val="tx1"/>
                </a:solidFill>
                <a:uFillTx/>
              </a:rPr>
              <a:t>That  the quality of information processing,  competency and </a:t>
            </a:r>
            <a:r>
              <a:rPr lang="en-US" sz="2400" dirty="0" smtClean="0">
                <a:solidFill>
                  <a:schemeClr val="tx1"/>
                </a:solidFill>
                <a:uFillTx/>
              </a:rPr>
              <a:t>the alternatives </a:t>
            </a:r>
            <a:r>
              <a:rPr lang="en-US" sz="2400" dirty="0">
                <a:solidFill>
                  <a:schemeClr val="tx1"/>
                </a:solidFill>
                <a:uFillTx/>
              </a:rPr>
              <a:t>evaluation capabilities, often determine  the effectiveness, the efficiency,   of decisions that will ever be made.</a:t>
            </a:r>
            <a:endParaRPr lang="en-US" sz="2400" dirty="0">
              <a:solidFill>
                <a:schemeClr val="tx1"/>
              </a:solidFill>
              <a:uFillTx/>
            </a:endParaRPr>
          </a:p>
          <a:p>
            <a:pPr>
              <a:buFont typeface="Wingdings" panose="05000000000000000000" pitchFamily="2" charset="2"/>
              <a:buChar char="ü"/>
            </a:pPr>
            <a:endParaRPr lang="en-US" sz="2800" dirty="0">
              <a:solidFill>
                <a:schemeClr val="tx1"/>
              </a:solidFill>
              <a:uFillTx/>
            </a:endParaRPr>
          </a:p>
          <a:p>
            <a:pPr>
              <a:buFont typeface="Wingdings" panose="05000000000000000000" pitchFamily="2" charset="2"/>
              <a:buChar char="ü"/>
            </a:pPr>
            <a:endParaRPr lang="en-US" dirty="0"/>
          </a:p>
          <a:p>
            <a:endParaRPr lang="en-US" dirty="0"/>
          </a:p>
        </p:txBody>
      </p:sp>
      <p:sp>
        <p:nvSpPr>
          <p:cNvPr id="4" name="Footer Placeholder 3"/>
          <p:cNvSpPr>
            <a:spLocks noGrp="1"/>
          </p:cNvSpPr>
          <p:nvPr>
            <p:ph type="ftr" sz="quarter" idx="11"/>
          </p:nvPr>
        </p:nvSpPr>
        <p:spPr>
          <a:xfrm>
            <a:off x="838200" y="6356350"/>
            <a:ext cx="75438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ircle(in)">
                                      <p:cBhvr>
                                        <p:cTn id="7" dur="2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circle(in)">
                                      <p:cBhvr>
                                        <p:cTn id="1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600" dirty="0"/>
              <a:t> Learning Contents</a:t>
            </a:r>
            <a:endParaRPr lang="en-US" sz="3600" dirty="0"/>
          </a:p>
        </p:txBody>
      </p:sp>
      <p:sp>
        <p:nvSpPr>
          <p:cNvPr id="3" name="Content Placeholder 2"/>
          <p:cNvSpPr>
            <a:spLocks noGrp="1"/>
          </p:cNvSpPr>
          <p:nvPr>
            <p:ph idx="1"/>
          </p:nvPr>
        </p:nvSpPr>
        <p:spPr>
          <a:xfrm>
            <a:off x="457200" y="838200"/>
            <a:ext cx="8229600" cy="5287963"/>
          </a:xfrm>
        </p:spPr>
        <p:txBody>
          <a:bodyPr>
            <a:normAutofit/>
          </a:bodyPr>
          <a:lstStyle/>
          <a:p>
            <a:pPr>
              <a:buFont typeface="Wingdings" panose="05000000000000000000" pitchFamily="2" charset="2"/>
              <a:buChar char="Ø"/>
            </a:pPr>
            <a:r>
              <a:rPr lang="en-US" sz="2400" dirty="0" smtClean="0">
                <a:solidFill>
                  <a:schemeClr val="tx1"/>
                </a:solidFill>
                <a:uFillTx/>
              </a:rPr>
              <a:t>1.0 What Is Decision Making &amp; The 7 Steps To Effective Decision Making?</a:t>
            </a: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2.0 What Are The 4 Major Types/Categorizations  Of Decision Making </a:t>
            </a:r>
            <a:r>
              <a:rPr lang="en-US" sz="2400" dirty="0" smtClean="0">
                <a:solidFill>
                  <a:schemeClr val="tx1"/>
                </a:solidFill>
                <a:uFillTx/>
              </a:rPr>
              <a:t>Models?</a:t>
            </a: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3.0 Short 10 Minutes Practical Decision Making Brainstorming Discussion </a:t>
            </a:r>
            <a:r>
              <a:rPr lang="en-US" sz="2400" dirty="0" smtClean="0">
                <a:solidFill>
                  <a:schemeClr val="tx1"/>
                </a:solidFill>
                <a:uFillTx/>
              </a:rPr>
              <a:t>Exercises.</a:t>
            </a: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4.0 What Are Some Of The Benefits Of Effective Decision Making</a:t>
            </a:r>
            <a:r>
              <a:rPr lang="en-US" sz="2400" dirty="0" smtClean="0">
                <a:solidFill>
                  <a:schemeClr val="tx1"/>
                </a:solidFill>
                <a:uFillTx/>
              </a:rPr>
              <a:t>?</a:t>
            </a: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5.0 What Are Some Of The Disadvantages / Demerits Of Poor Decision Making As A University Student &amp; In Life Generally?</a:t>
            </a:r>
            <a:endParaRPr lang="en-US" sz="2400" dirty="0" smtClean="0">
              <a:solidFill>
                <a:schemeClr val="tx1"/>
              </a:solidFill>
              <a:uFillTx/>
            </a:endParaRPr>
          </a:p>
          <a:p>
            <a:pPr>
              <a:buFont typeface="Wingdings" panose="05000000000000000000" pitchFamily="2" charset="2"/>
              <a:buChar char="Ø"/>
            </a:pPr>
            <a:endParaRPr lang="en-US" sz="2400" dirty="0" smtClean="0">
              <a:solidFill>
                <a:schemeClr val="tx1"/>
              </a:solidFill>
              <a:uFillTx/>
            </a:endParaRPr>
          </a:p>
        </p:txBody>
      </p:sp>
      <p:sp>
        <p:nvSpPr>
          <p:cNvPr id="4" name="Footer Placeholder 3"/>
          <p:cNvSpPr>
            <a:spLocks noGrp="1"/>
          </p:cNvSpPr>
          <p:nvPr>
            <p:ph type="ftr" sz="quarter" idx="11"/>
          </p:nvPr>
        </p:nvSpPr>
        <p:spPr>
          <a:xfrm>
            <a:off x="914400" y="6356350"/>
            <a:ext cx="74676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a:t>Learning Contents</a:t>
            </a:r>
            <a:endParaRPr lang="en-US" sz="3200" dirty="0"/>
          </a:p>
        </p:txBody>
      </p:sp>
      <p:sp>
        <p:nvSpPr>
          <p:cNvPr id="3" name="Content Placeholder 2"/>
          <p:cNvSpPr>
            <a:spLocks noGrp="1"/>
          </p:cNvSpPr>
          <p:nvPr>
            <p:ph idx="1"/>
          </p:nvPr>
        </p:nvSpPr>
        <p:spPr>
          <a:xfrm>
            <a:off x="457200" y="762000"/>
            <a:ext cx="8229600" cy="5364163"/>
          </a:xfrm>
        </p:spPr>
        <p:txBody>
          <a:bodyPr/>
          <a:lstStyle/>
          <a:p>
            <a:pPr>
              <a:buFont typeface="Wingdings" panose="05000000000000000000" pitchFamily="2" charset="2"/>
              <a:buChar char="Ø"/>
            </a:pPr>
            <a:r>
              <a:rPr lang="en-US" sz="2400" dirty="0">
                <a:solidFill>
                  <a:schemeClr val="tx1"/>
                </a:solidFill>
                <a:uFillTx/>
              </a:rPr>
              <a:t>6.0 What Is Problem Solving &amp; The 4 Steps To Problem Solving</a:t>
            </a:r>
            <a:r>
              <a:rPr lang="en-US" sz="2400" dirty="0" smtClean="0">
                <a:solidFill>
                  <a:schemeClr val="tx1"/>
                </a:solidFill>
                <a:uFillTx/>
              </a:rPr>
              <a:t>?</a:t>
            </a:r>
            <a:endParaRPr lang="en-US" sz="2400" dirty="0" smtClean="0">
              <a:solidFill>
                <a:schemeClr val="tx1"/>
              </a:solidFill>
              <a:uFillTx/>
            </a:endParaRPr>
          </a:p>
          <a:p>
            <a:pPr marL="0" indent="0">
              <a:buFont typeface="Wingdings" panose="05000000000000000000" pitchFamily="2" charset="2"/>
              <a:buNone/>
            </a:pP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7.0 Practical 10 Minutes Exercise For Brainstorming Discussion On Problem </a:t>
            </a:r>
            <a:r>
              <a:rPr lang="en-US" sz="2400" dirty="0" smtClean="0">
                <a:solidFill>
                  <a:schemeClr val="tx1"/>
                </a:solidFill>
                <a:uFillTx/>
              </a:rPr>
              <a:t>Solving.</a:t>
            </a:r>
            <a:endParaRPr lang="en-US" sz="2400" dirty="0" smtClean="0">
              <a:solidFill>
                <a:schemeClr val="tx1"/>
              </a:solidFill>
              <a:uFillTx/>
            </a:endParaRPr>
          </a:p>
          <a:p>
            <a:pPr marL="0" indent="0">
              <a:buFont typeface="Wingdings" panose="05000000000000000000" pitchFamily="2" charset="2"/>
              <a:buNone/>
            </a:pP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8.0 What Are The Benefits Of Developing Optimal Problem Solving Competency By You, As A University Student &amp; And For Your Career After </a:t>
            </a:r>
            <a:r>
              <a:rPr lang="en-US" sz="2400" dirty="0" smtClean="0">
                <a:solidFill>
                  <a:schemeClr val="tx1"/>
                </a:solidFill>
                <a:uFillTx/>
              </a:rPr>
              <a:t>Graduation?</a:t>
            </a:r>
            <a:endParaRPr lang="en-US" sz="2400" dirty="0" smtClean="0">
              <a:solidFill>
                <a:schemeClr val="tx1"/>
              </a:solidFill>
              <a:uFillTx/>
            </a:endParaRPr>
          </a:p>
          <a:p>
            <a:pPr marL="0" indent="0">
              <a:buFont typeface="Wingdings" panose="05000000000000000000" pitchFamily="2" charset="2"/>
              <a:buNone/>
            </a:pP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9.0 What Are Some Demerits/Disadvantages Of Becoming A Poor Problem Solver?</a:t>
            </a:r>
            <a:endParaRPr lang="en-US" sz="2400" dirty="0" smtClean="0">
              <a:solidFill>
                <a:schemeClr val="tx1"/>
              </a:solidFill>
              <a:uFillTx/>
            </a:endParaRP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
        <p:nvSpPr>
          <p:cNvPr id="4" name="Footer Placeholder 3"/>
          <p:cNvSpPr>
            <a:spLocks noGrp="1"/>
          </p:cNvSpPr>
          <p:nvPr>
            <p:ph type="ftr" sz="quarter" idx="11"/>
          </p:nvPr>
        </p:nvSpPr>
        <p:spPr>
          <a:xfrm>
            <a:off x="762000" y="6356350"/>
            <a:ext cx="7696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wipe(down)">
                                      <p:cBhvr>
                                        <p:cTn id="55" dur="580">
                                          <p:stCondLst>
                                            <p:cond delay="0"/>
                                          </p:stCondLst>
                                        </p:cTn>
                                        <p:tgtEl>
                                          <p:spTgt spid="3">
                                            <p:txEl>
                                              <p:pRg st="6" end="6"/>
                                            </p:txEl>
                                          </p:spTgt>
                                        </p:tgtEl>
                                      </p:cBhvr>
                                    </p:animEffect>
                                    <p:anim calcmode="lin" valueType="num">
                                      <p:cBhvr>
                                        <p:cTn id="5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6" end="6"/>
                                            </p:txEl>
                                          </p:spTgt>
                                        </p:tgtEl>
                                      </p:cBhvr>
                                      <p:to x="100000" y="60000"/>
                                    </p:animScale>
                                    <p:animScale>
                                      <p:cBhvr>
                                        <p:cTn id="62" dur="166" decel="50000">
                                          <p:stCondLst>
                                            <p:cond delay="676"/>
                                          </p:stCondLst>
                                        </p:cTn>
                                        <p:tgtEl>
                                          <p:spTgt spid="3">
                                            <p:txEl>
                                              <p:pRg st="6" end="6"/>
                                            </p:txEl>
                                          </p:spTgt>
                                        </p:tgtEl>
                                      </p:cBhvr>
                                      <p:to x="100000" y="100000"/>
                                    </p:animScale>
                                    <p:animScale>
                                      <p:cBhvr>
                                        <p:cTn id="63" dur="26">
                                          <p:stCondLst>
                                            <p:cond delay="1312"/>
                                          </p:stCondLst>
                                        </p:cTn>
                                        <p:tgtEl>
                                          <p:spTgt spid="3">
                                            <p:txEl>
                                              <p:pRg st="6" end="6"/>
                                            </p:txEl>
                                          </p:spTgt>
                                        </p:tgtEl>
                                      </p:cBhvr>
                                      <p:to x="100000" y="80000"/>
                                    </p:animScale>
                                    <p:animScale>
                                      <p:cBhvr>
                                        <p:cTn id="64" dur="166" decel="50000">
                                          <p:stCondLst>
                                            <p:cond delay="1338"/>
                                          </p:stCondLst>
                                        </p:cTn>
                                        <p:tgtEl>
                                          <p:spTgt spid="3">
                                            <p:txEl>
                                              <p:pRg st="6" end="6"/>
                                            </p:txEl>
                                          </p:spTgt>
                                        </p:tgtEl>
                                      </p:cBhvr>
                                      <p:to x="100000" y="100000"/>
                                    </p:animScale>
                                    <p:animScale>
                                      <p:cBhvr>
                                        <p:cTn id="65" dur="26">
                                          <p:stCondLst>
                                            <p:cond delay="1642"/>
                                          </p:stCondLst>
                                        </p:cTn>
                                        <p:tgtEl>
                                          <p:spTgt spid="3">
                                            <p:txEl>
                                              <p:pRg st="6" end="6"/>
                                            </p:txEl>
                                          </p:spTgt>
                                        </p:tgtEl>
                                      </p:cBhvr>
                                      <p:to x="100000" y="90000"/>
                                    </p:animScale>
                                    <p:animScale>
                                      <p:cBhvr>
                                        <p:cTn id="66" dur="166" decel="50000">
                                          <p:stCondLst>
                                            <p:cond delay="1668"/>
                                          </p:stCondLst>
                                        </p:cTn>
                                        <p:tgtEl>
                                          <p:spTgt spid="3">
                                            <p:txEl>
                                              <p:pRg st="6" end="6"/>
                                            </p:txEl>
                                          </p:spTgt>
                                        </p:tgtEl>
                                      </p:cBhvr>
                                      <p:to x="100000" y="100000"/>
                                    </p:animScale>
                                    <p:animScale>
                                      <p:cBhvr>
                                        <p:cTn id="67" dur="26">
                                          <p:stCondLst>
                                            <p:cond delay="1808"/>
                                          </p:stCondLst>
                                        </p:cTn>
                                        <p:tgtEl>
                                          <p:spTgt spid="3">
                                            <p:txEl>
                                              <p:pRg st="6" end="6"/>
                                            </p:txEl>
                                          </p:spTgt>
                                        </p:tgtEl>
                                      </p:cBhvr>
                                      <p:to x="100000" y="95000"/>
                                    </p:animScale>
                                    <p:animScale>
                                      <p:cBhvr>
                                        <p:cTn id="68"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a:t>Learning Contents</a:t>
            </a:r>
            <a:endParaRPr lang="en-US" sz="3200" dirty="0"/>
          </a:p>
        </p:txBody>
      </p:sp>
      <p:sp>
        <p:nvSpPr>
          <p:cNvPr id="3" name="Content Placeholder 2"/>
          <p:cNvSpPr>
            <a:spLocks noGrp="1"/>
          </p:cNvSpPr>
          <p:nvPr>
            <p:ph idx="1"/>
          </p:nvPr>
        </p:nvSpPr>
        <p:spPr>
          <a:xfrm>
            <a:off x="457200" y="838200"/>
            <a:ext cx="8229600" cy="5287963"/>
          </a:xfrm>
        </p:spPr>
        <p:txBody>
          <a:bodyPr/>
          <a:lstStyle/>
          <a:p>
            <a:pPr>
              <a:buFont typeface="Wingdings" panose="05000000000000000000" pitchFamily="2" charset="2"/>
              <a:buChar char="Ø"/>
            </a:pPr>
            <a:r>
              <a:rPr lang="en-US" sz="2400" dirty="0">
                <a:solidFill>
                  <a:schemeClr val="tx1"/>
                </a:solidFill>
                <a:uFillTx/>
              </a:rPr>
              <a:t>10.0 What Are Some Areas Of Problems That Need Adaptable Reskilling Decisions And Make Impact &amp; Money Locally, Nationally &amp; Globally , Irrespective Of Your Initial University Degree</a:t>
            </a:r>
            <a:r>
              <a:rPr lang="en-US" sz="2400" dirty="0" smtClean="0">
                <a:solidFill>
                  <a:schemeClr val="tx1"/>
                </a:solidFill>
                <a:uFillTx/>
              </a:rPr>
              <a:t>?</a:t>
            </a:r>
            <a:endParaRPr lang="en-US" sz="2400" dirty="0" smtClean="0">
              <a:solidFill>
                <a:schemeClr val="tx1"/>
              </a:solidFill>
              <a:uFillTx/>
            </a:endParaRPr>
          </a:p>
          <a:p>
            <a:pPr>
              <a:buFont typeface="Wingdings" panose="05000000000000000000" pitchFamily="2" charset="2"/>
              <a:buChar char="Ø"/>
            </a:pP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11.0 </a:t>
            </a:r>
            <a:r>
              <a:rPr lang="en-US" sz="2400" dirty="0" smtClean="0">
                <a:solidFill>
                  <a:schemeClr val="tx1"/>
                </a:solidFill>
                <a:uFillTx/>
              </a:rPr>
              <a:t>Mini Case Studies &amp; </a:t>
            </a:r>
            <a:r>
              <a:rPr lang="en-US" sz="2400" dirty="0">
                <a:solidFill>
                  <a:schemeClr val="tx1"/>
                </a:solidFill>
                <a:uFillTx/>
              </a:rPr>
              <a:t>Exercises For Brainstorming Group </a:t>
            </a:r>
            <a:r>
              <a:rPr lang="en-US" sz="2400" dirty="0" smtClean="0">
                <a:solidFill>
                  <a:schemeClr val="tx1"/>
                </a:solidFill>
                <a:uFillTx/>
              </a:rPr>
              <a:t>Discussions.</a:t>
            </a:r>
            <a:endParaRPr lang="en-US" sz="2400" dirty="0" smtClean="0">
              <a:solidFill>
                <a:schemeClr val="tx1"/>
              </a:solidFill>
              <a:uFillTx/>
            </a:endParaRPr>
          </a:p>
          <a:p>
            <a:pPr marL="0" indent="0">
              <a:buFont typeface="Wingdings" panose="05000000000000000000" pitchFamily="2" charset="2"/>
              <a:buNone/>
            </a:pPr>
            <a:endParaRPr lang="en-US" sz="2400" dirty="0" smtClean="0">
              <a:solidFill>
                <a:schemeClr val="tx1"/>
              </a:solidFill>
              <a:uFillTx/>
            </a:endParaRPr>
          </a:p>
          <a:p>
            <a:pPr>
              <a:buFont typeface="Wingdings" panose="05000000000000000000" pitchFamily="2" charset="2"/>
              <a:buChar char="Ø"/>
            </a:pPr>
            <a:r>
              <a:rPr lang="en-US" sz="2400" dirty="0">
                <a:solidFill>
                  <a:schemeClr val="tx1"/>
                </a:solidFill>
                <a:uFillTx/>
              </a:rPr>
              <a:t>12.0 Summary &amp; </a:t>
            </a:r>
            <a:r>
              <a:rPr lang="en-US" sz="2400" dirty="0" smtClean="0">
                <a:solidFill>
                  <a:schemeClr val="tx1"/>
                </a:solidFill>
                <a:uFillTx/>
              </a:rPr>
              <a:t>Conclusion.</a:t>
            </a:r>
            <a:endParaRPr lang="en-US" sz="2400" dirty="0" smtClean="0">
              <a:solidFill>
                <a:schemeClr val="tx1"/>
              </a:solidFill>
              <a:uFillTx/>
            </a:endParaRP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
        <p:nvSpPr>
          <p:cNvPr id="4" name="Footer Placeholder 3"/>
          <p:cNvSpPr>
            <a:spLocks noGrp="1"/>
          </p:cNvSpPr>
          <p:nvPr>
            <p:ph type="ftr" sz="quarter" idx="11"/>
          </p:nvPr>
        </p:nvSpPr>
        <p:spPr>
          <a:xfrm>
            <a:off x="9144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heel(1)">
                                      <p:cBhvr>
                                        <p:cTn id="15"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br>
              <a:rPr lang="en-US" dirty="0" smtClean="0"/>
            </a:br>
            <a:r>
              <a:rPr lang="en-US" sz="3600" dirty="0" smtClean="0"/>
              <a:t>1.0 </a:t>
            </a:r>
            <a:r>
              <a:rPr lang="en-US" sz="3600" dirty="0"/>
              <a:t>What Is Decision Making &amp; The 7 Steps To Effective Decision Making?</a:t>
            </a:r>
            <a:br>
              <a:rPr lang="en-US" sz="3600" dirty="0"/>
            </a:b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pPr>
              <a:buFont typeface="Wingdings" panose="05000000000000000000" pitchFamily="2" charset="2"/>
              <a:buChar char="q"/>
            </a:pPr>
            <a:r>
              <a:rPr lang="en-US" sz="2400" dirty="0" smtClean="0">
                <a:solidFill>
                  <a:schemeClr val="tx1"/>
                </a:solidFill>
                <a:uFillTx/>
              </a:rPr>
              <a:t>“Decision Making is the process of making choices by </a:t>
            </a:r>
            <a:r>
              <a:rPr lang="en-US" sz="2400" dirty="0">
                <a:solidFill>
                  <a:schemeClr val="tx1"/>
                </a:solidFill>
                <a:uFillTx/>
              </a:rPr>
              <a:t>i</a:t>
            </a:r>
            <a:r>
              <a:rPr lang="en-US" sz="2400" dirty="0" smtClean="0">
                <a:solidFill>
                  <a:schemeClr val="tx1"/>
                </a:solidFill>
                <a:uFillTx/>
              </a:rPr>
              <a:t>dentifying a decision, gathering information, and assessing alternative resolutions.</a:t>
            </a:r>
            <a:endParaRPr lang="en-US" sz="2400" dirty="0" smtClean="0">
              <a:solidFill>
                <a:schemeClr val="tx1"/>
              </a:solidFill>
              <a:uFillTx/>
            </a:endParaRPr>
          </a:p>
          <a:p>
            <a:pPr>
              <a:buFont typeface="Wingdings" panose="05000000000000000000" pitchFamily="2" charset="2"/>
              <a:buChar char="q"/>
            </a:pPr>
            <a:endParaRPr lang="en-US" sz="2400" dirty="0" smtClean="0">
              <a:solidFill>
                <a:schemeClr val="tx1"/>
              </a:solidFill>
              <a:uFillTx/>
            </a:endParaRPr>
          </a:p>
          <a:p>
            <a:pPr marL="0" indent="0">
              <a:buFont typeface="Wingdings" panose="05000000000000000000" pitchFamily="2" charset="2"/>
              <a:buNone/>
            </a:pPr>
            <a:endParaRPr lang="en-US" sz="2400" dirty="0" smtClean="0">
              <a:solidFill>
                <a:schemeClr val="tx1"/>
              </a:solidFill>
              <a:uFillTx/>
            </a:endParaRPr>
          </a:p>
          <a:p>
            <a:pPr>
              <a:buFont typeface="Wingdings" panose="05000000000000000000" pitchFamily="2" charset="2"/>
              <a:buChar char="q"/>
            </a:pPr>
            <a:r>
              <a:rPr lang="en-US" sz="2400" dirty="0" smtClean="0">
                <a:solidFill>
                  <a:schemeClr val="tx1"/>
                </a:solidFill>
                <a:uFillTx/>
              </a:rPr>
              <a:t>Using a step-by-step decision making process can help individuals or group make more deliberate, thoughtful decisions, by organizing relevant information and defining alternatives.”</a:t>
            </a:r>
            <a:endParaRPr lang="en-US" sz="2400" dirty="0" smtClean="0">
              <a:solidFill>
                <a:schemeClr val="tx1"/>
              </a:solidFill>
              <a:uFillTx/>
            </a:endParaRPr>
          </a:p>
          <a:p>
            <a:pPr>
              <a:buFont typeface="Wingdings" panose="05000000000000000000" pitchFamily="2" charset="2"/>
              <a:buChar char="q"/>
            </a:pPr>
            <a:endParaRPr lang="en-US" sz="2400" dirty="0" smtClean="0">
              <a:solidFill>
                <a:schemeClr val="tx1"/>
              </a:solidFill>
              <a:uFillTx/>
            </a:endParaRPr>
          </a:p>
        </p:txBody>
      </p:sp>
      <p:sp>
        <p:nvSpPr>
          <p:cNvPr id="4" name="Footer Placeholder 3"/>
          <p:cNvSpPr>
            <a:spLocks noGrp="1"/>
          </p:cNvSpPr>
          <p:nvPr>
            <p:ph type="ftr" sz="quarter" idx="11"/>
          </p:nvPr>
        </p:nvSpPr>
        <p:spPr>
          <a:xfrm>
            <a:off x="9906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br>
              <a:rPr lang="en-US" sz="3200" dirty="0" smtClean="0"/>
            </a:br>
            <a:r>
              <a:rPr lang="en-US" sz="3200" dirty="0" smtClean="0"/>
              <a:t>1.0 </a:t>
            </a:r>
            <a:r>
              <a:rPr lang="en-US" sz="3200" dirty="0"/>
              <a:t>What Is Decision Making &amp; The 7 Steps To Effective Decision Making?</a:t>
            </a:r>
            <a:br>
              <a:rPr lang="en-US" sz="3200" dirty="0"/>
            </a:br>
            <a:endParaRPr lang="en-US" sz="3200" dirty="0"/>
          </a:p>
        </p:txBody>
      </p:sp>
      <p:sp>
        <p:nvSpPr>
          <p:cNvPr id="3" name="Content Placeholder 2"/>
          <p:cNvSpPr>
            <a:spLocks noGrp="1"/>
          </p:cNvSpPr>
          <p:nvPr>
            <p:ph idx="1"/>
          </p:nvPr>
        </p:nvSpPr>
        <p:spPr>
          <a:xfrm>
            <a:off x="457200" y="1295400"/>
            <a:ext cx="8229600" cy="5029200"/>
          </a:xfrm>
        </p:spPr>
        <p:txBody>
          <a:bodyPr>
            <a:normAutofit/>
          </a:bodyPr>
          <a:lstStyle/>
          <a:p>
            <a:pPr>
              <a:buFont typeface="Wingdings" panose="05000000000000000000" pitchFamily="2" charset="2"/>
              <a:buChar char="q"/>
            </a:pPr>
            <a:r>
              <a:rPr lang="en-US" sz="2400" dirty="0">
                <a:solidFill>
                  <a:schemeClr val="tx1"/>
                </a:solidFill>
                <a:uFillTx/>
              </a:rPr>
              <a:t>“Decisions determine destinies</a:t>
            </a:r>
            <a:r>
              <a:rPr lang="en-US" sz="2400" dirty="0" smtClean="0">
                <a:solidFill>
                  <a:schemeClr val="tx1"/>
                </a:solidFill>
                <a:uFillTx/>
              </a:rPr>
              <a:t>.”</a:t>
            </a:r>
            <a:endParaRPr lang="en-US" sz="2400" dirty="0" smtClean="0">
              <a:solidFill>
                <a:schemeClr val="tx1"/>
              </a:solidFill>
              <a:uFillTx/>
            </a:endParaRPr>
          </a:p>
          <a:p>
            <a:pPr>
              <a:buFont typeface="Wingdings" panose="05000000000000000000" pitchFamily="2" charset="2"/>
              <a:buChar char="q"/>
            </a:pPr>
            <a:r>
              <a:rPr lang="en-US" sz="2400" dirty="0" smtClean="0">
                <a:solidFill>
                  <a:schemeClr val="tx1"/>
                </a:solidFill>
                <a:uFillTx/>
              </a:rPr>
              <a:t>“The quality of our decisions and their promptness of timely execution often determine our individual propensity to gain traction and desirable satisfactory  progress in life.” </a:t>
            </a:r>
            <a:endParaRPr lang="en-US" sz="2400" dirty="0">
              <a:solidFill>
                <a:schemeClr val="tx1"/>
              </a:solidFill>
              <a:uFillTx/>
            </a:endParaRPr>
          </a:p>
          <a:p>
            <a:pPr>
              <a:buFont typeface="Wingdings" panose="05000000000000000000" pitchFamily="2" charset="2"/>
              <a:buChar char="q"/>
            </a:pPr>
            <a:r>
              <a:rPr lang="en-US" sz="2400" dirty="0" smtClean="0">
                <a:solidFill>
                  <a:schemeClr val="tx1"/>
                </a:solidFill>
                <a:uFillTx/>
              </a:rPr>
              <a:t>“As bad and as it is to be discouraged that poor decisions are, they could  sometimes </a:t>
            </a:r>
            <a:r>
              <a:rPr lang="en-US" sz="2400" dirty="0">
                <a:solidFill>
                  <a:schemeClr val="tx1"/>
                </a:solidFill>
                <a:uFillTx/>
              </a:rPr>
              <a:t>still </a:t>
            </a:r>
            <a:r>
              <a:rPr lang="en-US" sz="2400" dirty="0" smtClean="0">
                <a:solidFill>
                  <a:schemeClr val="tx1"/>
                </a:solidFill>
                <a:uFillTx/>
              </a:rPr>
              <a:t>be better </a:t>
            </a:r>
            <a:r>
              <a:rPr lang="en-US" sz="2400" dirty="0">
                <a:solidFill>
                  <a:schemeClr val="tx1"/>
                </a:solidFill>
                <a:uFillTx/>
              </a:rPr>
              <a:t>than no </a:t>
            </a:r>
            <a:r>
              <a:rPr lang="en-US" sz="2400" dirty="0" smtClean="0">
                <a:solidFill>
                  <a:schemeClr val="tx1"/>
                </a:solidFill>
                <a:uFillTx/>
              </a:rPr>
              <a:t>decision made </a:t>
            </a:r>
            <a:r>
              <a:rPr lang="en-US" sz="2400" dirty="0">
                <a:solidFill>
                  <a:schemeClr val="tx1"/>
                </a:solidFill>
                <a:uFillTx/>
              </a:rPr>
              <a:t>at </a:t>
            </a:r>
            <a:r>
              <a:rPr lang="en-US" sz="2400" dirty="0" smtClean="0">
                <a:solidFill>
                  <a:schemeClr val="tx1"/>
                </a:solidFill>
                <a:uFillTx/>
              </a:rPr>
              <a:t>all.</a:t>
            </a:r>
            <a:endParaRPr lang="en-US" sz="2400" dirty="0" smtClean="0">
              <a:solidFill>
                <a:schemeClr val="tx1"/>
              </a:solidFill>
              <a:uFillTx/>
            </a:endParaRPr>
          </a:p>
          <a:p>
            <a:pPr>
              <a:buFont typeface="Wingdings" panose="05000000000000000000" pitchFamily="2" charset="2"/>
              <a:buChar char="q"/>
            </a:pPr>
            <a:r>
              <a:rPr lang="en-US" sz="2400" dirty="0" smtClean="0">
                <a:solidFill>
                  <a:schemeClr val="tx1"/>
                </a:solidFill>
                <a:uFillTx/>
              </a:rPr>
              <a:t> Especially </a:t>
            </a:r>
            <a:r>
              <a:rPr lang="en-US" sz="2400" dirty="0">
                <a:solidFill>
                  <a:schemeClr val="tx1"/>
                </a:solidFill>
                <a:uFillTx/>
              </a:rPr>
              <a:t>if </a:t>
            </a:r>
            <a:r>
              <a:rPr lang="en-US" sz="2400" dirty="0" smtClean="0">
                <a:solidFill>
                  <a:schemeClr val="tx1"/>
                </a:solidFill>
                <a:uFillTx/>
              </a:rPr>
              <a:t>the decisions </a:t>
            </a:r>
            <a:r>
              <a:rPr lang="en-US" sz="2400" dirty="0">
                <a:solidFill>
                  <a:schemeClr val="tx1"/>
                </a:solidFill>
                <a:uFillTx/>
              </a:rPr>
              <a:t>made could still </a:t>
            </a:r>
            <a:r>
              <a:rPr lang="en-US" sz="2400" dirty="0" smtClean="0">
                <a:solidFill>
                  <a:schemeClr val="tx1"/>
                </a:solidFill>
                <a:uFillTx/>
              </a:rPr>
              <a:t>have rooms and opportunities to be reviewed, reevaluated </a:t>
            </a:r>
            <a:r>
              <a:rPr lang="en-US" sz="2400" dirty="0">
                <a:solidFill>
                  <a:schemeClr val="tx1"/>
                </a:solidFill>
                <a:uFillTx/>
              </a:rPr>
              <a:t>and improved upon subsequently </a:t>
            </a:r>
            <a:r>
              <a:rPr lang="en-US" sz="2400" dirty="0" smtClean="0">
                <a:solidFill>
                  <a:schemeClr val="tx1"/>
                </a:solidFill>
                <a:uFillTx/>
              </a:rPr>
              <a:t>for </a:t>
            </a:r>
            <a:r>
              <a:rPr lang="en-US" sz="2400" dirty="0">
                <a:solidFill>
                  <a:schemeClr val="tx1"/>
                </a:solidFill>
                <a:uFillTx/>
              </a:rPr>
              <a:t>the future</a:t>
            </a:r>
            <a:r>
              <a:rPr lang="en-US" sz="2400" dirty="0" smtClean="0">
                <a:solidFill>
                  <a:schemeClr val="tx1"/>
                </a:solidFill>
                <a:uFillTx/>
              </a:rPr>
              <a:t>.”</a:t>
            </a:r>
            <a:endParaRPr lang="en-US" sz="2400" dirty="0">
              <a:solidFill>
                <a:schemeClr val="tx1"/>
              </a:solidFill>
              <a:uFillTx/>
            </a:endParaRPr>
          </a:p>
          <a:p>
            <a:endParaRPr lang="en-US" sz="2400" dirty="0">
              <a:solidFill>
                <a:schemeClr val="tx1"/>
              </a:solidFill>
              <a:uFillTx/>
            </a:endParaRPr>
          </a:p>
        </p:txBody>
      </p:sp>
      <p:sp>
        <p:nvSpPr>
          <p:cNvPr id="4" name="Footer Placeholder 3"/>
          <p:cNvSpPr>
            <a:spLocks noGrp="1"/>
          </p:cNvSpPr>
          <p:nvPr>
            <p:ph type="ftr" sz="quarter" idx="11"/>
          </p:nvPr>
        </p:nvSpPr>
        <p:spPr>
          <a:xfrm>
            <a:off x="990600" y="6356350"/>
            <a:ext cx="72390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868363"/>
          </a:xfrm>
        </p:spPr>
        <p:txBody>
          <a:bodyPr>
            <a:normAutofit fontScale="90000"/>
          </a:bodyPr>
          <a:lstStyle/>
          <a:p>
            <a:br>
              <a:rPr lang="en-US" dirty="0" smtClean="0"/>
            </a:br>
            <a:r>
              <a:rPr lang="en-US" sz="3600" dirty="0" smtClean="0"/>
              <a:t>1.0 </a:t>
            </a:r>
            <a:r>
              <a:rPr lang="en-US" sz="3600" dirty="0"/>
              <a:t>What Is Decision Making &amp; The 7 Steps To Effective Decision Making?</a:t>
            </a:r>
            <a:br>
              <a:rPr lang="en-US" sz="3600" dirty="0"/>
            </a:br>
            <a:endParaRPr lang="en-US" sz="3600" dirty="0"/>
          </a:p>
        </p:txBody>
      </p:sp>
      <p:sp>
        <p:nvSpPr>
          <p:cNvPr id="3" name="Content Placeholder 2"/>
          <p:cNvSpPr>
            <a:spLocks noGrp="1"/>
          </p:cNvSpPr>
          <p:nvPr>
            <p:ph idx="1"/>
          </p:nvPr>
        </p:nvSpPr>
        <p:spPr>
          <a:xfrm>
            <a:off x="457200" y="1219200"/>
            <a:ext cx="8229600" cy="5181600"/>
          </a:xfrm>
        </p:spPr>
        <p:txBody>
          <a:bodyPr>
            <a:normAutofit/>
          </a:bodyPr>
          <a:lstStyle/>
          <a:p>
            <a:pPr>
              <a:buFont typeface="Wingdings" panose="05000000000000000000" pitchFamily="2" charset="2"/>
              <a:buChar char="q"/>
            </a:pPr>
            <a:r>
              <a:rPr lang="en-US" sz="2400" dirty="0" smtClean="0">
                <a:solidFill>
                  <a:schemeClr val="tx1"/>
                </a:solidFill>
                <a:uFillTx/>
              </a:rPr>
              <a:t>“Indecision is the poorest decision.”</a:t>
            </a:r>
            <a:endParaRPr lang="en-US" sz="2400" dirty="0" smtClean="0">
              <a:solidFill>
                <a:schemeClr val="tx1"/>
              </a:solidFill>
              <a:uFillTx/>
            </a:endParaRPr>
          </a:p>
          <a:p>
            <a:pPr>
              <a:buFont typeface="Wingdings" panose="05000000000000000000" pitchFamily="2" charset="2"/>
              <a:buChar char="q"/>
            </a:pPr>
            <a:endParaRPr lang="en-US" sz="2400" dirty="0" smtClean="0">
              <a:solidFill>
                <a:schemeClr val="tx1"/>
              </a:solidFill>
              <a:uFillTx/>
            </a:endParaRPr>
          </a:p>
          <a:p>
            <a:pPr marL="0" indent="0">
              <a:buFont typeface="Wingdings" panose="05000000000000000000" pitchFamily="2" charset="2"/>
              <a:buNone/>
            </a:pPr>
            <a:endParaRPr lang="en-US" sz="2400" dirty="0" smtClean="0">
              <a:solidFill>
                <a:schemeClr val="tx1"/>
              </a:solidFill>
              <a:uFillTx/>
            </a:endParaRPr>
          </a:p>
          <a:p>
            <a:pPr>
              <a:buFont typeface="Wingdings" panose="05000000000000000000" pitchFamily="2" charset="2"/>
              <a:buChar char="q"/>
            </a:pPr>
            <a:r>
              <a:rPr lang="en-US" sz="2400" dirty="0" smtClean="0">
                <a:solidFill>
                  <a:schemeClr val="tx1"/>
                </a:solidFill>
                <a:uFillTx/>
              </a:rPr>
              <a:t> At least some poor </a:t>
            </a:r>
            <a:r>
              <a:rPr lang="en-US" sz="2400" dirty="0">
                <a:solidFill>
                  <a:schemeClr val="tx1"/>
                </a:solidFill>
                <a:uFillTx/>
              </a:rPr>
              <a:t>decisions made could still </a:t>
            </a:r>
            <a:r>
              <a:rPr lang="en-US" sz="2400" dirty="0" smtClean="0">
                <a:solidFill>
                  <a:schemeClr val="tx1"/>
                </a:solidFill>
                <a:uFillTx/>
              </a:rPr>
              <a:t>be corrected, by having </a:t>
            </a:r>
            <a:r>
              <a:rPr lang="en-US" sz="2400" dirty="0">
                <a:solidFill>
                  <a:schemeClr val="tx1"/>
                </a:solidFill>
                <a:uFillTx/>
              </a:rPr>
              <a:t>rooms and opportunities </a:t>
            </a:r>
            <a:r>
              <a:rPr lang="en-US" sz="2400" dirty="0" smtClean="0">
                <a:solidFill>
                  <a:schemeClr val="tx1"/>
                </a:solidFill>
                <a:uFillTx/>
              </a:rPr>
              <a:t>for reviews, reevaluations, reworking </a:t>
            </a:r>
            <a:r>
              <a:rPr lang="en-US" sz="2400" dirty="0">
                <a:solidFill>
                  <a:schemeClr val="tx1"/>
                </a:solidFill>
                <a:uFillTx/>
              </a:rPr>
              <a:t>and </a:t>
            </a:r>
            <a:r>
              <a:rPr lang="en-US" sz="2400" dirty="0" smtClean="0">
                <a:solidFill>
                  <a:schemeClr val="tx1"/>
                </a:solidFill>
                <a:uFillTx/>
              </a:rPr>
              <a:t>improving </a:t>
            </a:r>
            <a:r>
              <a:rPr lang="en-US" sz="2400" dirty="0">
                <a:solidFill>
                  <a:schemeClr val="tx1"/>
                </a:solidFill>
                <a:uFillTx/>
              </a:rPr>
              <a:t>upon </a:t>
            </a:r>
            <a:r>
              <a:rPr lang="en-US" sz="2400" dirty="0" smtClean="0">
                <a:solidFill>
                  <a:schemeClr val="tx1"/>
                </a:solidFill>
                <a:uFillTx/>
              </a:rPr>
              <a:t>subsequent decision making for better future execution, leveraging the lessons learnt.”</a:t>
            </a:r>
            <a:endParaRPr lang="en-US" sz="2400" dirty="0">
              <a:solidFill>
                <a:schemeClr val="tx1"/>
              </a:solidFill>
              <a:uFillTx/>
            </a:endParaRPr>
          </a:p>
          <a:p>
            <a:endParaRPr lang="en-US" sz="2400" dirty="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br>
              <a:rPr lang="en-US" dirty="0" smtClean="0"/>
            </a:br>
            <a:r>
              <a:rPr lang="en-US" sz="3100" dirty="0" smtClean="0"/>
              <a:t>1.0 </a:t>
            </a:r>
            <a:r>
              <a:rPr lang="en-US" sz="3100" dirty="0"/>
              <a:t>What Is Decision Making &amp; The 7 Steps To Effective Decision Making?</a:t>
            </a:r>
            <a:br>
              <a:rPr lang="en-US" sz="3100" dirty="0"/>
            </a:br>
            <a:endParaRPr lang="en-US" sz="3100"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buFont typeface="Wingdings" panose="05000000000000000000" pitchFamily="2" charset="2"/>
              <a:buChar char="Ø"/>
            </a:pPr>
            <a:r>
              <a:rPr lang="en-US" sz="2400" dirty="0" smtClean="0">
                <a:solidFill>
                  <a:schemeClr val="tx1"/>
                </a:solidFill>
                <a:uFillTx/>
              </a:rPr>
              <a:t>“</a:t>
            </a:r>
            <a:r>
              <a:rPr lang="en-US" sz="2400" b="1" dirty="0" smtClean="0">
                <a:solidFill>
                  <a:schemeClr val="tx1"/>
                </a:solidFill>
                <a:uFillTx/>
              </a:rPr>
              <a:t>Step </a:t>
            </a:r>
            <a:r>
              <a:rPr lang="en-US" sz="2400" b="1" dirty="0">
                <a:solidFill>
                  <a:schemeClr val="tx1"/>
                </a:solidFill>
                <a:uFillTx/>
              </a:rPr>
              <a:t>1:</a:t>
            </a:r>
            <a:r>
              <a:rPr lang="en-US" sz="2400" dirty="0">
                <a:solidFill>
                  <a:schemeClr val="tx1"/>
                </a:solidFill>
                <a:uFillTx/>
              </a:rPr>
              <a:t> Identify the decision. You realize that you need to make a decision. ... </a:t>
            </a:r>
            <a:endParaRPr lang="en-US" sz="2400" dirty="0">
              <a:solidFill>
                <a:schemeClr val="tx1"/>
              </a:solidFill>
              <a:uFillTx/>
            </a:endParaRPr>
          </a:p>
          <a:p>
            <a:pPr>
              <a:buFont typeface="Wingdings" panose="05000000000000000000" pitchFamily="2" charset="2"/>
              <a:buChar char="Ø"/>
            </a:pPr>
            <a:r>
              <a:rPr lang="en-US" sz="2400" b="1" dirty="0">
                <a:solidFill>
                  <a:schemeClr val="tx1"/>
                </a:solidFill>
                <a:uFillTx/>
              </a:rPr>
              <a:t>Step 2:</a:t>
            </a:r>
            <a:r>
              <a:rPr lang="en-US" sz="2400" dirty="0">
                <a:solidFill>
                  <a:schemeClr val="tx1"/>
                </a:solidFill>
                <a:uFillTx/>
              </a:rPr>
              <a:t> Gather relevant information. ... </a:t>
            </a:r>
            <a:endParaRPr lang="en-US" sz="2400" dirty="0">
              <a:solidFill>
                <a:schemeClr val="tx1"/>
              </a:solidFill>
              <a:uFillTx/>
            </a:endParaRPr>
          </a:p>
          <a:p>
            <a:pPr>
              <a:buFont typeface="Wingdings" panose="05000000000000000000" pitchFamily="2" charset="2"/>
              <a:buChar char="Ø"/>
            </a:pPr>
            <a:r>
              <a:rPr lang="en-US" sz="2400" b="1" dirty="0">
                <a:solidFill>
                  <a:schemeClr val="tx1"/>
                </a:solidFill>
                <a:uFillTx/>
              </a:rPr>
              <a:t>Step 3:</a:t>
            </a:r>
            <a:r>
              <a:rPr lang="en-US" sz="2400" dirty="0">
                <a:solidFill>
                  <a:schemeClr val="tx1"/>
                </a:solidFill>
                <a:uFillTx/>
              </a:rPr>
              <a:t> Identify the alternatives. ... </a:t>
            </a:r>
            <a:endParaRPr lang="en-US" sz="2400" dirty="0">
              <a:solidFill>
                <a:schemeClr val="tx1"/>
              </a:solidFill>
              <a:uFillTx/>
            </a:endParaRPr>
          </a:p>
          <a:p>
            <a:pPr>
              <a:buFont typeface="Wingdings" panose="05000000000000000000" pitchFamily="2" charset="2"/>
              <a:buChar char="Ø"/>
            </a:pPr>
            <a:r>
              <a:rPr lang="en-US" sz="2400" b="1" dirty="0">
                <a:solidFill>
                  <a:schemeClr val="tx1"/>
                </a:solidFill>
                <a:uFillTx/>
              </a:rPr>
              <a:t>Step 4: </a:t>
            </a:r>
            <a:r>
              <a:rPr lang="en-US" sz="2400" dirty="0">
                <a:solidFill>
                  <a:schemeClr val="tx1"/>
                </a:solidFill>
                <a:uFillTx/>
              </a:rPr>
              <a:t>Weigh the evidence. ... </a:t>
            </a:r>
            <a:endParaRPr lang="en-US" sz="2400" dirty="0">
              <a:solidFill>
                <a:schemeClr val="tx1"/>
              </a:solidFill>
              <a:uFillTx/>
            </a:endParaRPr>
          </a:p>
          <a:p>
            <a:pPr>
              <a:buFont typeface="Wingdings" panose="05000000000000000000" pitchFamily="2" charset="2"/>
              <a:buChar char="Ø"/>
            </a:pPr>
            <a:r>
              <a:rPr lang="en-US" sz="2400" b="1" dirty="0">
                <a:solidFill>
                  <a:schemeClr val="tx1"/>
                </a:solidFill>
                <a:uFillTx/>
              </a:rPr>
              <a:t>Step 5:</a:t>
            </a:r>
            <a:r>
              <a:rPr lang="en-US" sz="2400" dirty="0">
                <a:solidFill>
                  <a:schemeClr val="tx1"/>
                </a:solidFill>
                <a:uFillTx/>
              </a:rPr>
              <a:t> Choose among alternatives. ... </a:t>
            </a:r>
            <a:endParaRPr lang="en-US" sz="2400" dirty="0">
              <a:solidFill>
                <a:schemeClr val="tx1"/>
              </a:solidFill>
              <a:uFillTx/>
            </a:endParaRPr>
          </a:p>
          <a:p>
            <a:pPr>
              <a:buFont typeface="Wingdings" panose="05000000000000000000" pitchFamily="2" charset="2"/>
              <a:buChar char="Ø"/>
            </a:pPr>
            <a:r>
              <a:rPr lang="en-US" sz="2400" b="1" dirty="0">
                <a:solidFill>
                  <a:schemeClr val="tx1"/>
                </a:solidFill>
                <a:uFillTx/>
              </a:rPr>
              <a:t>Step 6:</a:t>
            </a:r>
            <a:r>
              <a:rPr lang="en-US" sz="2400" dirty="0">
                <a:solidFill>
                  <a:schemeClr val="tx1"/>
                </a:solidFill>
                <a:uFillTx/>
              </a:rPr>
              <a:t> Take action. ... </a:t>
            </a:r>
            <a:endParaRPr lang="en-US" sz="2400" dirty="0">
              <a:solidFill>
                <a:schemeClr val="tx1"/>
              </a:solidFill>
              <a:uFillTx/>
            </a:endParaRPr>
          </a:p>
          <a:p>
            <a:pPr>
              <a:buFont typeface="Wingdings" panose="05000000000000000000" pitchFamily="2" charset="2"/>
              <a:buChar char="Ø"/>
            </a:pPr>
            <a:r>
              <a:rPr lang="en-US" sz="2400" b="1" dirty="0">
                <a:solidFill>
                  <a:schemeClr val="tx1"/>
                </a:solidFill>
                <a:uFillTx/>
              </a:rPr>
              <a:t>Step 7:</a:t>
            </a:r>
            <a:r>
              <a:rPr lang="en-US" sz="2400" dirty="0">
                <a:solidFill>
                  <a:schemeClr val="tx1"/>
                </a:solidFill>
                <a:uFillTx/>
              </a:rPr>
              <a:t> Review your decision &amp; its consequences</a:t>
            </a:r>
            <a:r>
              <a:rPr lang="en-US" sz="2400" dirty="0" smtClean="0">
                <a:solidFill>
                  <a:schemeClr val="tx1"/>
                </a:solidFill>
                <a:uFillTx/>
              </a:rPr>
              <a:t>.”</a:t>
            </a:r>
            <a:endParaRPr lang="en-US" sz="2400" dirty="0">
              <a:solidFill>
                <a:schemeClr val="tx1"/>
              </a:solidFill>
              <a:uFillTx/>
            </a:endParaRPr>
          </a:p>
          <a:p>
            <a:pPr marL="0" indent="0">
              <a:buNone/>
            </a:pPr>
            <a:endParaRPr lang="en-US" dirty="0"/>
          </a:p>
          <a:p>
            <a:endParaRPr lang="en-US" dirty="0"/>
          </a:p>
        </p:txBody>
      </p:sp>
      <p:sp>
        <p:nvSpPr>
          <p:cNvPr id="4" name="Footer Placeholder 3"/>
          <p:cNvSpPr>
            <a:spLocks noGrp="1"/>
          </p:cNvSpPr>
          <p:nvPr>
            <p:ph type="ftr" sz="quarter" idx="11"/>
          </p:nvPr>
        </p:nvSpPr>
        <p:spPr>
          <a:xfrm>
            <a:off x="914400" y="6356350"/>
            <a:ext cx="71628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2200" dirty="0" smtClean="0"/>
              <a:t>1.0 </a:t>
            </a:r>
            <a:r>
              <a:rPr lang="en-US" sz="2200" dirty="0"/>
              <a:t>What Is Decision Making &amp; The 7 Steps To Effective Decision Making?</a:t>
            </a:r>
            <a:br>
              <a:rPr lang="en-US" sz="2200" dirty="0"/>
            </a:br>
            <a:endParaRPr lang="en-US" sz="2200" dirty="0"/>
          </a:p>
        </p:txBody>
      </p:sp>
      <p:pic>
        <p:nvPicPr>
          <p:cNvPr id="1026"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52400" y="762000"/>
            <a:ext cx="88392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838200" y="6356350"/>
            <a:ext cx="7543800" cy="365125"/>
          </a:xfrm>
        </p:spPr>
        <p:txBody>
          <a:bodyPr/>
          <a:lstStyle/>
          <a:p>
            <a:r>
              <a:rPr lang="en-US" dirty="0" smtClean="0"/>
              <a:t>"Decision Making &amp; Problem Solving"- By ICLED Business School, For Students Of Unilag Career Development Center</a:t>
            </a:r>
            <a:endParaRPr lang="en-US" dirty="0"/>
          </a:p>
        </p:txBody>
      </p:sp>
      <p:sp>
        <p:nvSpPr>
          <p:cNvPr id="4" name="Slide Number Placeholder 3"/>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2800" dirty="0" smtClean="0"/>
              <a:t>2.0 What Are The 4 Major Types/Categorizations  Of Decision Making Models</a:t>
            </a:r>
            <a:endParaRPr lang="en-US" sz="2800" dirty="0"/>
          </a:p>
        </p:txBody>
      </p:sp>
      <p:sp>
        <p:nvSpPr>
          <p:cNvPr id="3" name="Content Placeholder 2"/>
          <p:cNvSpPr>
            <a:spLocks noGrp="1"/>
          </p:cNvSpPr>
          <p:nvPr>
            <p:ph idx="1"/>
          </p:nvPr>
        </p:nvSpPr>
        <p:spPr>
          <a:xfrm>
            <a:off x="457200" y="1295400"/>
            <a:ext cx="8229600" cy="4830763"/>
          </a:xfrm>
        </p:spPr>
        <p:txBody>
          <a:bodyPr>
            <a:normAutofit/>
          </a:bodyPr>
          <a:lstStyle/>
          <a:p>
            <a:pPr>
              <a:buFont typeface="Wingdings" panose="05000000000000000000" pitchFamily="2" charset="2"/>
              <a:buChar char="Ø"/>
            </a:pPr>
            <a:r>
              <a:rPr lang="en-US" sz="2400" b="1" dirty="0" smtClean="0">
                <a:solidFill>
                  <a:schemeClr val="tx1"/>
                </a:solidFill>
                <a:uFillTx/>
              </a:rPr>
              <a:t>i. Rational Decision Making Models </a:t>
            </a:r>
            <a:r>
              <a:rPr lang="en-US" sz="2400" dirty="0" smtClean="0">
                <a:solidFill>
                  <a:schemeClr val="tx1"/>
                </a:solidFill>
                <a:uFillTx/>
              </a:rPr>
              <a:t>( Logical &amp; Sequential).</a:t>
            </a:r>
            <a:endParaRPr lang="en-US" sz="2400" dirty="0" smtClean="0">
              <a:solidFill>
                <a:schemeClr val="tx1"/>
              </a:solidFill>
              <a:uFillTx/>
            </a:endParaRPr>
          </a:p>
          <a:p>
            <a:pPr>
              <a:buFont typeface="Wingdings" panose="05000000000000000000" pitchFamily="2" charset="2"/>
              <a:buChar char="Ø"/>
            </a:pPr>
            <a:r>
              <a:rPr lang="en-US" sz="2400" b="1" dirty="0">
                <a:solidFill>
                  <a:schemeClr val="tx1"/>
                </a:solidFill>
                <a:uFillTx/>
              </a:rPr>
              <a:t>i</a:t>
            </a:r>
            <a:r>
              <a:rPr lang="en-US" sz="2400" b="1" dirty="0" smtClean="0">
                <a:solidFill>
                  <a:schemeClr val="tx1"/>
                </a:solidFill>
                <a:uFillTx/>
              </a:rPr>
              <a:t>i. Intuitive Decision Making Models </a:t>
            </a:r>
            <a:r>
              <a:rPr lang="en-US" sz="2400" dirty="0" smtClean="0">
                <a:solidFill>
                  <a:schemeClr val="tx1"/>
                </a:solidFill>
                <a:uFillTx/>
              </a:rPr>
              <a:t>( Dictated not by information or data, but by instincts).</a:t>
            </a:r>
            <a:endParaRPr lang="en-US" sz="2400" dirty="0" smtClean="0">
              <a:solidFill>
                <a:schemeClr val="tx1"/>
              </a:solidFill>
              <a:uFillTx/>
            </a:endParaRPr>
          </a:p>
          <a:p>
            <a:pPr>
              <a:buFont typeface="Wingdings" panose="05000000000000000000" pitchFamily="2" charset="2"/>
              <a:buChar char="Ø"/>
            </a:pPr>
            <a:r>
              <a:rPr lang="en-US" sz="2400" b="1" dirty="0">
                <a:solidFill>
                  <a:schemeClr val="tx1"/>
                </a:solidFill>
                <a:uFillTx/>
              </a:rPr>
              <a:t>i</a:t>
            </a:r>
            <a:r>
              <a:rPr lang="en-US" sz="2400" b="1" dirty="0" smtClean="0">
                <a:solidFill>
                  <a:schemeClr val="tx1"/>
                </a:solidFill>
                <a:uFillTx/>
              </a:rPr>
              <a:t>ii. Creative Decision Making Model </a:t>
            </a:r>
            <a:r>
              <a:rPr lang="en-US" sz="2400" dirty="0" smtClean="0">
                <a:solidFill>
                  <a:schemeClr val="tx1"/>
                </a:solidFill>
                <a:uFillTx/>
              </a:rPr>
              <a:t>( Involves collecting information and insights on a problem and coming up with potential ideas for a solution. Similar to rational decision but here the subconscious is engaged to guide into a solution).  </a:t>
            </a:r>
            <a:endParaRPr lang="en-US" sz="2400" dirty="0" smtClean="0">
              <a:solidFill>
                <a:schemeClr val="tx1"/>
              </a:solidFill>
              <a:uFillTx/>
            </a:endParaRPr>
          </a:p>
          <a:p>
            <a:pPr>
              <a:buFont typeface="Wingdings" panose="05000000000000000000" pitchFamily="2" charset="2"/>
              <a:buChar char="Ø"/>
            </a:pPr>
            <a:r>
              <a:rPr lang="en-US" sz="2400" b="1" dirty="0">
                <a:solidFill>
                  <a:schemeClr val="tx1"/>
                </a:solidFill>
                <a:uFillTx/>
              </a:rPr>
              <a:t>i</a:t>
            </a:r>
            <a:r>
              <a:rPr lang="en-US" sz="2400" b="1" dirty="0" smtClean="0">
                <a:solidFill>
                  <a:schemeClr val="tx1"/>
                </a:solidFill>
                <a:uFillTx/>
              </a:rPr>
              <a:t>v Situation-And –Domain-Specific Models </a:t>
            </a:r>
            <a:r>
              <a:rPr lang="en-US" sz="2400" dirty="0" smtClean="0">
                <a:solidFill>
                  <a:schemeClr val="tx1"/>
                </a:solidFill>
                <a:uFillTx/>
              </a:rPr>
              <a:t>( Various modes and strategies are being applied here).</a:t>
            </a:r>
            <a:endParaRPr lang="en-US" sz="2400" dirty="0" smtClean="0">
              <a:solidFill>
                <a:schemeClr val="tx1"/>
              </a:solidFill>
              <a:uFillTx/>
            </a:endParaRPr>
          </a:p>
        </p:txBody>
      </p:sp>
      <p:sp>
        <p:nvSpPr>
          <p:cNvPr id="4" name="Footer Placeholder 3"/>
          <p:cNvSpPr>
            <a:spLocks noGrp="1"/>
          </p:cNvSpPr>
          <p:nvPr>
            <p:ph type="ftr" sz="quarter" idx="11"/>
          </p:nvPr>
        </p:nvSpPr>
        <p:spPr>
          <a:xfrm>
            <a:off x="8382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1)">
                                      <p:cBhvr>
                                        <p:cTn id="20" dur="2000"/>
                                        <p:tgtEl>
                                          <p:spTgt spid="3">
                                            <p:txEl>
                                              <p:pRg st="2" end="2"/>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2800" dirty="0"/>
              <a:t>2.0 What Are The 4 Major Types/Categorizations  Of Decision Making Models</a:t>
            </a:r>
            <a:endParaRPr lang="en-US" sz="2800" dirty="0"/>
          </a:p>
        </p:txBody>
      </p:sp>
      <p:sp>
        <p:nvSpPr>
          <p:cNvPr id="3" name="Content Placeholder 2"/>
          <p:cNvSpPr>
            <a:spLocks noGrp="1"/>
          </p:cNvSpPr>
          <p:nvPr>
            <p:ph idx="1"/>
          </p:nvPr>
        </p:nvSpPr>
        <p:spPr>
          <a:xfrm>
            <a:off x="457200" y="1143000"/>
            <a:ext cx="8229600" cy="4983163"/>
          </a:xfrm>
        </p:spPr>
        <p:txBody>
          <a:bodyPr>
            <a:normAutofit/>
          </a:bodyPr>
          <a:lstStyle/>
          <a:p>
            <a:pPr>
              <a:buFont typeface="Wingdings" panose="05000000000000000000" pitchFamily="2" charset="2"/>
              <a:buChar char="q"/>
            </a:pPr>
            <a:r>
              <a:rPr lang="en-US" sz="2400" dirty="0" smtClean="0">
                <a:solidFill>
                  <a:schemeClr val="tx1"/>
                </a:solidFill>
                <a:uFillTx/>
              </a:rPr>
              <a:t>“Decision Making involves coming to a judgment about which of a number of potential options is best at a given time.</a:t>
            </a:r>
            <a:endParaRPr lang="en-US" sz="2400" dirty="0" smtClean="0">
              <a:solidFill>
                <a:schemeClr val="tx1"/>
              </a:solidFill>
              <a:uFillTx/>
            </a:endParaRPr>
          </a:p>
          <a:p>
            <a:pPr>
              <a:buFont typeface="Wingdings" panose="05000000000000000000" pitchFamily="2" charset="2"/>
              <a:buChar char="q"/>
            </a:pPr>
            <a:r>
              <a:rPr lang="en-US" sz="2400" dirty="0" smtClean="0">
                <a:solidFill>
                  <a:schemeClr val="tx1"/>
                </a:solidFill>
                <a:uFillTx/>
              </a:rPr>
              <a:t>Making Effective decisions involves:</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i. Identifying alternative  courses of action.</a:t>
            </a:r>
            <a:endParaRPr lang="en-US" sz="2400" dirty="0" smtClean="0">
              <a:solidFill>
                <a:schemeClr val="tx1"/>
              </a:solidFill>
              <a:uFillTx/>
            </a:endParaRPr>
          </a:p>
          <a:p>
            <a:pPr>
              <a:buFont typeface="Wingdings" panose="05000000000000000000" pitchFamily="2" charset="2"/>
              <a:buChar char="ü"/>
            </a:pPr>
            <a:r>
              <a:rPr lang="en-US" sz="2400" dirty="0">
                <a:solidFill>
                  <a:schemeClr val="tx1"/>
                </a:solidFill>
                <a:uFillTx/>
              </a:rPr>
              <a:t>i</a:t>
            </a:r>
            <a:r>
              <a:rPr lang="en-US" sz="2400" dirty="0" smtClean="0">
                <a:solidFill>
                  <a:schemeClr val="tx1"/>
                </a:solidFill>
                <a:uFillTx/>
              </a:rPr>
              <a:t>i. Identifying possible consequences of each action.</a:t>
            </a:r>
            <a:endParaRPr lang="en-US" sz="2400" dirty="0" smtClean="0">
              <a:solidFill>
                <a:schemeClr val="tx1"/>
              </a:solidFill>
              <a:uFillTx/>
            </a:endParaRPr>
          </a:p>
          <a:p>
            <a:pPr>
              <a:buFont typeface="Wingdings" panose="05000000000000000000" pitchFamily="2" charset="2"/>
              <a:buChar char="ü"/>
            </a:pPr>
            <a:r>
              <a:rPr lang="en-US" sz="2400" dirty="0">
                <a:solidFill>
                  <a:schemeClr val="tx1"/>
                </a:solidFill>
                <a:uFillTx/>
              </a:rPr>
              <a:t>i</a:t>
            </a:r>
            <a:r>
              <a:rPr lang="en-US" sz="2400" dirty="0" smtClean="0">
                <a:solidFill>
                  <a:schemeClr val="tx1"/>
                </a:solidFill>
                <a:uFillTx/>
              </a:rPr>
              <a:t>ii. Assessing the probability of each consequence occurring.</a:t>
            </a:r>
            <a:endParaRPr lang="en-US" sz="2400" dirty="0" smtClean="0">
              <a:solidFill>
                <a:schemeClr val="tx1"/>
              </a:solidFill>
              <a:uFillTx/>
            </a:endParaRPr>
          </a:p>
          <a:p>
            <a:pPr>
              <a:buFont typeface="Wingdings" panose="05000000000000000000" pitchFamily="2" charset="2"/>
              <a:buChar char="ü"/>
            </a:pPr>
            <a:r>
              <a:rPr lang="en-US" sz="2400" dirty="0">
                <a:solidFill>
                  <a:schemeClr val="tx1"/>
                </a:solidFill>
                <a:uFillTx/>
              </a:rPr>
              <a:t>i</a:t>
            </a:r>
            <a:r>
              <a:rPr lang="en-US" sz="2400" dirty="0" smtClean="0">
                <a:solidFill>
                  <a:schemeClr val="tx1"/>
                </a:solidFill>
                <a:uFillTx/>
              </a:rPr>
              <a:t>v. Choosing the best alternative.</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v. Implementing the decision.”</a:t>
            </a:r>
            <a:endParaRPr lang="en-US" sz="2400" dirty="0" smtClean="0">
              <a:solidFill>
                <a:schemeClr val="tx1"/>
              </a:solidFill>
              <a:uFillTx/>
            </a:endParaRPr>
          </a:p>
          <a:p>
            <a:pPr>
              <a:buFont typeface="Wingdings" panose="05000000000000000000" pitchFamily="2" charset="2"/>
              <a:buChar char="ü"/>
            </a:pPr>
            <a:endParaRPr lang="en-US" sz="2400" dirty="0" smtClean="0">
              <a:solidFill>
                <a:schemeClr val="tx1"/>
              </a:solidFill>
              <a:uFillTx/>
            </a:endParaRPr>
          </a:p>
          <a:p>
            <a:pPr>
              <a:buFont typeface="Wingdings" panose="05000000000000000000" pitchFamily="2" charset="2"/>
              <a:buChar char="ü"/>
            </a:pPr>
            <a:endParaRPr lang="en-US" dirty="0" smtClean="0"/>
          </a:p>
          <a:p>
            <a:pPr>
              <a:buFont typeface="Wingdings" panose="05000000000000000000" pitchFamily="2" charset="2"/>
              <a:buChar char="ü"/>
            </a:pPr>
            <a:endParaRPr lang="en-US" dirty="0"/>
          </a:p>
        </p:txBody>
      </p:sp>
      <p:sp>
        <p:nvSpPr>
          <p:cNvPr id="4" name="Footer Placeholder 3"/>
          <p:cNvSpPr>
            <a:spLocks noGrp="1"/>
          </p:cNvSpPr>
          <p:nvPr>
            <p:ph type="ftr" sz="quarter" idx="11"/>
          </p:nvPr>
        </p:nvSpPr>
        <p:spPr>
          <a:xfrm>
            <a:off x="762000" y="6356350"/>
            <a:ext cx="76200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smtClean="0"/>
              <a:t>3.0 Short 10 Minutes Practical Decision Making Brainstorming Discussion Exercises</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marL="514350" indent="-514350">
              <a:buAutoNum type="alphaLcParenBoth"/>
            </a:pPr>
            <a:r>
              <a:rPr lang="en-US" sz="2000" dirty="0" smtClean="0">
                <a:solidFill>
                  <a:schemeClr val="tx1"/>
                </a:solidFill>
                <a:uFillTx/>
              </a:rPr>
              <a:t>If you have a choice of living and working anywhere and in any place you like in Nigeria and in the USA after graduation from Unilag, and your socioeconomic status will not be too significantly different in either location, identify how you will make your choice, what will be your choice and factors that will guide your final decision.</a:t>
            </a:r>
            <a:endParaRPr lang="en-US" sz="2000" dirty="0" smtClean="0">
              <a:solidFill>
                <a:schemeClr val="tx1"/>
              </a:solidFill>
              <a:uFillTx/>
            </a:endParaRPr>
          </a:p>
          <a:p>
            <a:pPr marL="514350" indent="-514350">
              <a:buAutoNum type="alphaLcParenBoth"/>
            </a:pPr>
            <a:r>
              <a:rPr lang="en-US" sz="2000" dirty="0" smtClean="0">
                <a:solidFill>
                  <a:schemeClr val="tx1"/>
                </a:solidFill>
                <a:uFillTx/>
              </a:rPr>
              <a:t>You had a choice of courses and universities to attend, what decision process led to your present choice of the university of Lagos and your course of study; and how do you hope to optimize your decision outcome before graduation?</a:t>
            </a:r>
            <a:endParaRPr lang="en-US" sz="2000" dirty="0" smtClean="0">
              <a:solidFill>
                <a:schemeClr val="tx1"/>
              </a:solidFill>
              <a:uFillTx/>
            </a:endParaRPr>
          </a:p>
          <a:p>
            <a:pPr marL="514350" indent="-514350">
              <a:buAutoNum type="alphaLcParenBoth"/>
            </a:pPr>
            <a:endParaRPr lang="en-US" sz="2000" dirty="0" smtClean="0">
              <a:solidFill>
                <a:schemeClr val="tx1"/>
              </a:solidFill>
              <a:uFillTx/>
            </a:endParaRPr>
          </a:p>
        </p:txBody>
      </p:sp>
      <p:sp>
        <p:nvSpPr>
          <p:cNvPr id="4" name="Footer Placeholder 3"/>
          <p:cNvSpPr>
            <a:spLocks noGrp="1"/>
          </p:cNvSpPr>
          <p:nvPr>
            <p:ph type="ftr" sz="quarter" idx="11"/>
          </p:nvPr>
        </p:nvSpPr>
        <p:spPr>
          <a:xfrm>
            <a:off x="838200" y="6356350"/>
            <a:ext cx="74676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1)">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t>4</a:t>
            </a:r>
            <a:r>
              <a:rPr lang="en-US" sz="3200" dirty="0" smtClean="0"/>
              <a:t>.0 What Are Some Of The Benefits Of Effective Decision Making?</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a:buFont typeface="Wingdings" panose="05000000000000000000" pitchFamily="2" charset="2"/>
              <a:buChar char="ü"/>
            </a:pPr>
            <a:r>
              <a:rPr lang="en-US" sz="2400" dirty="0" smtClean="0">
                <a:solidFill>
                  <a:schemeClr val="tx1"/>
                </a:solidFill>
                <a:uFillTx/>
              </a:rPr>
              <a:t>“You gain more confidence.</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You improve your productivity.</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You make better use of resources.</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You strengthen your commitment.</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You improve and make your delegation process easier.</a:t>
            </a:r>
            <a:endParaRPr lang="en-US" sz="2400" dirty="0" smtClean="0">
              <a:solidFill>
                <a:schemeClr val="tx1"/>
              </a:solidFill>
              <a:uFillTx/>
            </a:endParaRPr>
          </a:p>
          <a:p>
            <a:pPr>
              <a:buFont typeface="Wingdings" panose="05000000000000000000" pitchFamily="2" charset="2"/>
              <a:buChar char="ü"/>
            </a:pPr>
            <a:r>
              <a:rPr lang="en-US" sz="2400" dirty="0" smtClean="0">
                <a:solidFill>
                  <a:schemeClr val="tx1"/>
                </a:solidFill>
                <a:uFillTx/>
              </a:rPr>
              <a:t>You improve on your general life efficiency.</a:t>
            </a:r>
            <a:endParaRPr lang="en-US" sz="2400" dirty="0" smtClean="0">
              <a:solidFill>
                <a:schemeClr val="tx1"/>
              </a:solidFill>
              <a:uFillTx/>
            </a:endParaRPr>
          </a:p>
          <a:p>
            <a:pPr>
              <a:buFont typeface="Wingdings" panose="05000000000000000000" pitchFamily="2" charset="2"/>
              <a:buChar char="ü"/>
            </a:pPr>
            <a:endParaRPr lang="en-US" sz="2400" dirty="0" smtClean="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smtClean="0"/>
              <a:t>4.0 </a:t>
            </a:r>
            <a:r>
              <a:rPr lang="en-US" sz="3200" dirty="0"/>
              <a:t>What Are Some Of The Benefits Of Effective Decision Making?</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a:buFont typeface="Wingdings" panose="05000000000000000000" pitchFamily="2" charset="2"/>
              <a:buChar char="ü"/>
            </a:pPr>
            <a:r>
              <a:rPr lang="en-US" sz="2400" dirty="0">
                <a:solidFill>
                  <a:schemeClr val="tx1"/>
                </a:solidFill>
                <a:uFillTx/>
              </a:rPr>
              <a:t>You improve on your satisfaction and engagement levels.</a:t>
            </a:r>
            <a:endParaRPr lang="en-US" sz="2400" dirty="0">
              <a:solidFill>
                <a:schemeClr val="tx1"/>
              </a:solidFill>
              <a:uFillTx/>
            </a:endParaRPr>
          </a:p>
          <a:p>
            <a:pPr>
              <a:buFont typeface="Wingdings" panose="05000000000000000000" pitchFamily="2" charset="2"/>
              <a:buChar char="ü"/>
            </a:pPr>
            <a:r>
              <a:rPr lang="en-US" sz="2400" dirty="0">
                <a:solidFill>
                  <a:schemeClr val="tx1"/>
                </a:solidFill>
                <a:uFillTx/>
              </a:rPr>
              <a:t>You will achieve more set goals.</a:t>
            </a:r>
            <a:endParaRPr lang="en-US" sz="2400" dirty="0">
              <a:solidFill>
                <a:schemeClr val="tx1"/>
              </a:solidFill>
              <a:uFillTx/>
            </a:endParaRPr>
          </a:p>
          <a:p>
            <a:pPr>
              <a:buFont typeface="Wingdings" panose="05000000000000000000" pitchFamily="2" charset="2"/>
              <a:buChar char="ü"/>
            </a:pPr>
            <a:r>
              <a:rPr lang="en-US" sz="2400" dirty="0">
                <a:solidFill>
                  <a:schemeClr val="tx1"/>
                </a:solidFill>
                <a:uFillTx/>
              </a:rPr>
              <a:t>You will continually improve on the quality of your decisions.</a:t>
            </a:r>
            <a:endParaRPr lang="en-US" sz="2400" dirty="0">
              <a:solidFill>
                <a:schemeClr val="tx1"/>
              </a:solidFill>
              <a:uFillTx/>
            </a:endParaRPr>
          </a:p>
          <a:p>
            <a:pPr>
              <a:buFont typeface="Wingdings" panose="05000000000000000000" pitchFamily="2" charset="2"/>
              <a:buChar char="ü"/>
            </a:pPr>
            <a:r>
              <a:rPr lang="en-US" sz="2400" dirty="0">
                <a:solidFill>
                  <a:schemeClr val="tx1"/>
                </a:solidFill>
                <a:uFillTx/>
              </a:rPr>
              <a:t>You will increase your personal learning and improvement.</a:t>
            </a:r>
            <a:endParaRPr lang="en-US" sz="2400" dirty="0">
              <a:solidFill>
                <a:schemeClr val="tx1"/>
              </a:solidFill>
              <a:uFillTx/>
            </a:endParaRPr>
          </a:p>
          <a:p>
            <a:pPr>
              <a:buFont typeface="Wingdings" panose="05000000000000000000" pitchFamily="2" charset="2"/>
              <a:buChar char="ü"/>
            </a:pPr>
            <a:r>
              <a:rPr lang="en-US" sz="2400" dirty="0">
                <a:solidFill>
                  <a:schemeClr val="tx1"/>
                </a:solidFill>
                <a:uFillTx/>
              </a:rPr>
              <a:t>You will strengthen whichever family, team or organization you are a part of.”</a:t>
            </a:r>
            <a:endParaRPr lang="en-US" sz="2400" dirty="0">
              <a:solidFill>
                <a:schemeClr val="tx1"/>
              </a:solidFill>
              <a:uFillTx/>
            </a:endParaRPr>
          </a:p>
          <a:p>
            <a:pPr marL="0" indent="0">
              <a:buNone/>
            </a:pPr>
            <a:endParaRPr lang="en-US" sz="2400" dirty="0">
              <a:solidFill>
                <a:schemeClr val="tx1"/>
              </a:solidFill>
              <a:uFillTx/>
            </a:endParaRPr>
          </a:p>
        </p:txBody>
      </p:sp>
      <p:sp>
        <p:nvSpPr>
          <p:cNvPr id="4" name="Footer Placeholder 3"/>
          <p:cNvSpPr>
            <a:spLocks noGrp="1"/>
          </p:cNvSpPr>
          <p:nvPr>
            <p:ph type="ftr" sz="quarter" idx="11"/>
          </p:nvPr>
        </p:nvSpPr>
        <p:spPr>
          <a:xfrm>
            <a:off x="990600" y="6356350"/>
            <a:ext cx="72390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0" end="0"/>
                                            </p:txEl>
                                          </p:spTgt>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3">
                                            <p:txEl>
                                              <p:pRg st="1" end="1"/>
                                            </p:txEl>
                                          </p:spTgt>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3">
                                            <p:txEl>
                                              <p:pRg st="2" end="2"/>
                                            </p:txEl>
                                          </p:spTgt>
                                        </p:tgtEl>
                                        <p:attrNameLst>
                                          <p:attrName>r</p:attrName>
                                        </p:attrNameLst>
                                      </p:cBhvr>
                                    </p:animRot>
                                  </p:childTnLst>
                                </p:cTn>
                              </p:par>
                              <p:par>
                                <p:cTn id="11" presetID="8" presetClass="emph" presetSubtype="0" fill="hold" nodeType="withEffect">
                                  <p:stCondLst>
                                    <p:cond delay="0"/>
                                  </p:stCondLst>
                                  <p:childTnLst>
                                    <p:animRot by="21600000">
                                      <p:cBhvr>
                                        <p:cTn id="12" dur="2000" fill="hold"/>
                                        <p:tgtEl>
                                          <p:spTgt spid="3">
                                            <p:txEl>
                                              <p:pRg st="3" end="3"/>
                                            </p:txEl>
                                          </p:spTgt>
                                        </p:tgtEl>
                                        <p:attrNameLst>
                                          <p:attrName>r</p:attrName>
                                        </p:attrNameLst>
                                      </p:cBhvr>
                                    </p:animRot>
                                  </p:childTnLst>
                                </p:cTn>
                              </p:par>
                              <p:par>
                                <p:cTn id="13" presetID="8" presetClass="emph" presetSubtype="0" fill="hold" nodeType="withEffect">
                                  <p:stCondLst>
                                    <p:cond delay="0"/>
                                  </p:stCondLst>
                                  <p:childTnLst>
                                    <p:animRot by="21600000">
                                      <p:cBhvr>
                                        <p:cTn id="14" dur="2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400" dirty="0" smtClean="0"/>
              <a:t>5.0 What Are Some Of The Disadvantages / Demerits Of Poor Decision Making As A University Student &amp; In Life Generally?</a:t>
            </a:r>
            <a:endParaRPr lang="en-US" sz="2400" dirty="0"/>
          </a:p>
        </p:txBody>
      </p:sp>
      <p:sp>
        <p:nvSpPr>
          <p:cNvPr id="3" name="Content Placeholder 2"/>
          <p:cNvSpPr>
            <a:spLocks noGrp="1"/>
          </p:cNvSpPr>
          <p:nvPr>
            <p:ph idx="1"/>
          </p:nvPr>
        </p:nvSpPr>
        <p:spPr>
          <a:xfrm>
            <a:off x="457200" y="1143000"/>
            <a:ext cx="8229600" cy="4983163"/>
          </a:xfrm>
        </p:spPr>
        <p:txBody>
          <a:bodyPr>
            <a:normAutofit/>
          </a:bodyPr>
          <a:lstStyle/>
          <a:p>
            <a:pPr>
              <a:buFont typeface="Wingdings" panose="05000000000000000000" pitchFamily="2" charset="2"/>
              <a:buChar char="ü"/>
            </a:pPr>
            <a:r>
              <a:rPr lang="en-US" sz="2000" dirty="0" smtClean="0">
                <a:solidFill>
                  <a:schemeClr val="tx1"/>
                </a:solidFill>
                <a:uFillTx/>
              </a:rPr>
              <a:t>“It allows for and leads to a life of too many mistakes, too many errors and too many regrets.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It wastes so much of your personal resources of 8M+ (money, materials, machineries, minutes(time), motivation, manpower, mind power, &amp; management; asides energy, ambience, and opportunities.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It fuels procrastinations and bulk passing.</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It leads to poor career decisions, destinations and poor destiny in life.</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It slows down the  potential for satisfactorily progressive accomplishments.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It leads to poor academic results and poor intellectual </a:t>
            </a:r>
            <a:r>
              <a:rPr lang="en-US" sz="2000" dirty="0">
                <a:solidFill>
                  <a:schemeClr val="tx1"/>
                </a:solidFill>
                <a:uFillTx/>
              </a:rPr>
              <a:t>o</a:t>
            </a:r>
            <a:r>
              <a:rPr lang="en-US" sz="2000" dirty="0" smtClean="0">
                <a:solidFill>
                  <a:schemeClr val="tx1"/>
                </a:solidFill>
                <a:uFillTx/>
              </a:rPr>
              <a:t>utcomes.</a:t>
            </a:r>
            <a:endParaRPr lang="en-US" sz="2000" dirty="0" smtClean="0">
              <a:solidFill>
                <a:schemeClr val="tx1"/>
              </a:solidFill>
              <a:uFillTx/>
            </a:endParaRPr>
          </a:p>
        </p:txBody>
      </p:sp>
      <p:sp>
        <p:nvSpPr>
          <p:cNvPr id="4" name="Footer Placeholder 3"/>
          <p:cNvSpPr>
            <a:spLocks noGrp="1"/>
          </p:cNvSpPr>
          <p:nvPr>
            <p:ph type="ftr" sz="quarter" idx="11"/>
          </p:nvPr>
        </p:nvSpPr>
        <p:spPr>
          <a:xfrm>
            <a:off x="762000" y="6356350"/>
            <a:ext cx="75438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0" end="0"/>
                                            </p:txEl>
                                          </p:spTgt>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3">
                                            <p:txEl>
                                              <p:pRg st="1" end="1"/>
                                            </p:txEl>
                                          </p:spTgt>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3">
                                            <p:txEl>
                                              <p:pRg st="2" end="2"/>
                                            </p:txEl>
                                          </p:spTgt>
                                        </p:tgtEl>
                                        <p:attrNameLst>
                                          <p:attrName>r</p:attrName>
                                        </p:attrNameLst>
                                      </p:cBhvr>
                                    </p:animRot>
                                  </p:childTnLst>
                                </p:cTn>
                              </p:par>
                              <p:par>
                                <p:cTn id="11" presetID="8" presetClass="emph" presetSubtype="0" fill="hold" nodeType="withEffect">
                                  <p:stCondLst>
                                    <p:cond delay="0"/>
                                  </p:stCondLst>
                                  <p:childTnLst>
                                    <p:animRot by="21600000">
                                      <p:cBhvr>
                                        <p:cTn id="12" dur="2000" fill="hold"/>
                                        <p:tgtEl>
                                          <p:spTgt spid="3">
                                            <p:txEl>
                                              <p:pRg st="3" end="3"/>
                                            </p:txEl>
                                          </p:spTgt>
                                        </p:tgtEl>
                                        <p:attrNameLst>
                                          <p:attrName>r</p:attrName>
                                        </p:attrNameLst>
                                      </p:cBhvr>
                                    </p:animRot>
                                  </p:childTnLst>
                                </p:cTn>
                              </p:par>
                              <p:par>
                                <p:cTn id="13" presetID="8" presetClass="emph" presetSubtype="0" fill="hold" nodeType="withEffect">
                                  <p:stCondLst>
                                    <p:cond delay="0"/>
                                  </p:stCondLst>
                                  <p:childTnLst>
                                    <p:animRot by="21600000">
                                      <p:cBhvr>
                                        <p:cTn id="14" dur="2000" fill="hold"/>
                                        <p:tgtEl>
                                          <p:spTgt spid="3">
                                            <p:txEl>
                                              <p:pRg st="4" end="4"/>
                                            </p:txEl>
                                          </p:spTgt>
                                        </p:tgtEl>
                                        <p:attrNameLst>
                                          <p:attrName>r</p:attrName>
                                        </p:attrNameLst>
                                      </p:cBhvr>
                                    </p:animRot>
                                  </p:childTnLst>
                                </p:cTn>
                              </p:par>
                              <p:par>
                                <p:cTn id="15" presetID="8" presetClass="emph" presetSubtype="0" fill="hold" nodeType="withEffect">
                                  <p:stCondLst>
                                    <p:cond delay="0"/>
                                  </p:stCondLst>
                                  <p:childTnLst>
                                    <p:animRot by="21600000">
                                      <p:cBhvr>
                                        <p:cTn id="1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400" dirty="0"/>
              <a:t>5.0 What Are Some Of The Disadvantages / Demerits Of Poor Decision Making As A University Student &amp; In Life Generally?</a:t>
            </a:r>
            <a:endParaRPr lang="en-US" sz="2400" dirty="0"/>
          </a:p>
        </p:txBody>
      </p:sp>
      <p:sp>
        <p:nvSpPr>
          <p:cNvPr id="3" name="Content Placeholder 2"/>
          <p:cNvSpPr>
            <a:spLocks noGrp="1"/>
          </p:cNvSpPr>
          <p:nvPr>
            <p:ph idx="1"/>
          </p:nvPr>
        </p:nvSpPr>
        <p:spPr>
          <a:xfrm>
            <a:off x="457200" y="1066800"/>
            <a:ext cx="8229600" cy="5334000"/>
          </a:xfrm>
        </p:spPr>
        <p:txBody>
          <a:bodyPr>
            <a:normAutofit/>
          </a:bodyPr>
          <a:lstStyle/>
          <a:p>
            <a:pPr>
              <a:buFont typeface="Wingdings" panose="05000000000000000000" pitchFamily="2" charset="2"/>
              <a:buChar char="ü"/>
            </a:pPr>
            <a:r>
              <a:rPr lang="en-US" sz="2000" dirty="0">
                <a:solidFill>
                  <a:schemeClr val="tx1"/>
                </a:solidFill>
                <a:uFillTx/>
              </a:rPr>
              <a:t>It leads to poor time management and poverty on the long run.</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It frustrates satisfactory </a:t>
            </a:r>
            <a:r>
              <a:rPr lang="en-US" sz="2000" dirty="0" smtClean="0">
                <a:solidFill>
                  <a:schemeClr val="tx1"/>
                </a:solidFill>
                <a:uFillTx/>
              </a:rPr>
              <a:t> and sustainable advancements</a:t>
            </a:r>
            <a:r>
              <a:rPr lang="en-US" sz="2000" dirty="0">
                <a:solidFill>
                  <a:schemeClr val="tx1"/>
                </a:solidFill>
                <a:uFillTx/>
              </a:rPr>
              <a:t>.</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It frustrates proactive change management.</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It reduces personal productivity.</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It reduces  personal effectiveness.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It reduces personal efficiency.</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It frustrates team working efficiency too.</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It promotes </a:t>
            </a:r>
            <a:r>
              <a:rPr lang="en-US" sz="2000" dirty="0" smtClean="0">
                <a:solidFill>
                  <a:schemeClr val="tx1"/>
                </a:solidFill>
                <a:uFillTx/>
              </a:rPr>
              <a:t>lay backwardness </a:t>
            </a:r>
            <a:r>
              <a:rPr lang="en-US" sz="2000" dirty="0">
                <a:solidFill>
                  <a:schemeClr val="tx1"/>
                </a:solidFill>
                <a:uFillTx/>
              </a:rPr>
              <a:t>and lay about life style</a:t>
            </a:r>
            <a:r>
              <a:rPr lang="en-US" sz="2000" dirty="0" smtClean="0">
                <a:solidFill>
                  <a:schemeClr val="tx1"/>
                </a:solidFill>
                <a:uFillTx/>
              </a:rPr>
              <a:t>.” Olajide Thompson Olaopa</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762000" y="6356350"/>
            <a:ext cx="75438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heel(1)">
                                      <p:cBhvr>
                                        <p:cTn id="25" dur="2000"/>
                                        <p:tgtEl>
                                          <p:spTgt spid="3">
                                            <p:txEl>
                                              <p:pRg st="6" end="6"/>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heel(1)">
                                      <p:cBhvr>
                                        <p:cTn id="2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br>
              <a:rPr lang="en-US" sz="3600" dirty="0" smtClean="0"/>
            </a:br>
            <a:r>
              <a:rPr lang="en-US" sz="3600" dirty="0" smtClean="0"/>
              <a:t>6.0 </a:t>
            </a:r>
            <a:r>
              <a:rPr lang="en-US" sz="3600" dirty="0"/>
              <a:t>What Is Problem Solving &amp; The </a:t>
            </a:r>
            <a:r>
              <a:rPr lang="en-US" sz="3600" dirty="0" smtClean="0"/>
              <a:t>4 </a:t>
            </a:r>
            <a:r>
              <a:rPr lang="en-US" sz="3600" dirty="0"/>
              <a:t>Steps To Problem Solving?</a:t>
            </a:r>
            <a:br>
              <a:rPr lang="en-US" dirty="0"/>
            </a:br>
            <a:endParaRPr lang="en-US" dirty="0"/>
          </a:p>
        </p:txBody>
      </p:sp>
      <p:sp>
        <p:nvSpPr>
          <p:cNvPr id="4" name="Content Placeholder 3"/>
          <p:cNvSpPr>
            <a:spLocks noGrp="1"/>
          </p:cNvSpPr>
          <p:nvPr>
            <p:ph idx="1"/>
          </p:nvPr>
        </p:nvSpPr>
        <p:spPr>
          <a:xfrm>
            <a:off x="457200" y="1295400"/>
            <a:ext cx="8229600" cy="4830763"/>
          </a:xfrm>
        </p:spPr>
        <p:txBody>
          <a:bodyPr>
            <a:noAutofit/>
          </a:bodyPr>
          <a:lstStyle/>
          <a:p>
            <a:pPr>
              <a:buFont typeface="Wingdings" panose="05000000000000000000" pitchFamily="2" charset="2"/>
              <a:buChar char="q"/>
            </a:pPr>
            <a:r>
              <a:rPr lang="en-US" sz="2000" dirty="0" smtClean="0">
                <a:solidFill>
                  <a:schemeClr val="tx1"/>
                </a:solidFill>
                <a:uFillTx/>
              </a:rPr>
              <a:t>“Problem </a:t>
            </a:r>
            <a:r>
              <a:rPr lang="en-US" sz="2000" dirty="0">
                <a:solidFill>
                  <a:schemeClr val="tx1"/>
                </a:solidFill>
                <a:uFillTx/>
              </a:rPr>
              <a:t>solving is </a:t>
            </a:r>
            <a:r>
              <a:rPr lang="en-US" sz="2000" i="1" dirty="0">
                <a:solidFill>
                  <a:schemeClr val="tx1"/>
                </a:solidFill>
                <a:uFillTx/>
              </a:rPr>
              <a:t>the act of defining a problem; determining the cause of the problem; identifying, prioritizing</a:t>
            </a:r>
            <a:r>
              <a:rPr lang="en-US" sz="2000" dirty="0">
                <a:solidFill>
                  <a:schemeClr val="tx1"/>
                </a:solidFill>
                <a:uFillTx/>
              </a:rPr>
              <a:t>, and selecting alternatives for a solution; </a:t>
            </a:r>
            <a:r>
              <a:rPr lang="en-US" sz="2000" dirty="0" smtClean="0">
                <a:solidFill>
                  <a:schemeClr val="tx1"/>
                </a:solidFill>
                <a:uFillTx/>
              </a:rPr>
              <a:t>and implementing a solution.”</a:t>
            </a:r>
            <a:endParaRPr lang="en-US" sz="2000" dirty="0" smtClean="0">
              <a:solidFill>
                <a:schemeClr val="tx1"/>
              </a:solidFill>
              <a:uFillTx/>
            </a:endParaRPr>
          </a:p>
        </p:txBody>
      </p:sp>
      <p:sp>
        <p:nvSpPr>
          <p:cNvPr id="3" name="Footer Placeholder 2"/>
          <p:cNvSpPr>
            <a:spLocks noGrp="1"/>
          </p:cNvSpPr>
          <p:nvPr>
            <p:ph type="ftr" sz="quarter" idx="11"/>
          </p:nvPr>
        </p:nvSpPr>
        <p:spPr>
          <a:xfrm>
            <a:off x="9144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2000"/>
                                        <p:tgtEl>
                                          <p:spTgt spid="4">
                                            <p:txEl>
                                              <p:pRg st="0" end="0"/>
                                            </p:txEl>
                                          </p:spTgt>
                                        </p:tgtEl>
                                      </p:cBhvr>
                                    </p:animEffect>
                                    <p:anim calcmode="lin" valueType="num">
                                      <p:cBhvr>
                                        <p:cTn id="14"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smtClean="0"/>
            </a:br>
            <a:r>
              <a:rPr lang="en-US" sz="3600" dirty="0" smtClean="0"/>
              <a:t>6.0 </a:t>
            </a:r>
            <a:r>
              <a:rPr lang="en-US" sz="3600" dirty="0"/>
              <a:t>What Is Problem Solving &amp; The </a:t>
            </a:r>
            <a:r>
              <a:rPr lang="en-US" sz="3600" dirty="0" smtClean="0"/>
              <a:t>4 </a:t>
            </a:r>
            <a:r>
              <a:rPr lang="en-US" sz="3600" dirty="0"/>
              <a:t>Steps To Problem Solving?</a:t>
            </a:r>
            <a:br>
              <a:rPr lang="en-US" sz="3600" dirty="0"/>
            </a:br>
            <a:endParaRPr lang="en-US" sz="3600" dirty="0"/>
          </a:p>
        </p:txBody>
      </p:sp>
      <p:pic>
        <p:nvPicPr>
          <p:cNvPr id="4098"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609600" y="1600200"/>
            <a:ext cx="7924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8382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4" name="Slide Number Placeholder 3"/>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t>6.0 What Is Problem Solving &amp; The </a:t>
            </a:r>
            <a:r>
              <a:rPr lang="en-US" sz="3200" dirty="0" smtClean="0"/>
              <a:t>4  </a:t>
            </a:r>
            <a:r>
              <a:rPr lang="en-US" sz="3200" dirty="0"/>
              <a:t>Steps To Problem Solving?</a:t>
            </a:r>
            <a:endParaRPr lang="en-US" sz="3200" dirty="0"/>
          </a:p>
        </p:txBody>
      </p:sp>
      <p:sp>
        <p:nvSpPr>
          <p:cNvPr id="5" name="Content Placeholder 4"/>
          <p:cNvSpPr>
            <a:spLocks noGrp="1"/>
          </p:cNvSpPr>
          <p:nvPr>
            <p:ph idx="1"/>
          </p:nvPr>
        </p:nvSpPr>
        <p:spPr>
          <a:xfrm>
            <a:off x="457200" y="1219200"/>
            <a:ext cx="8229600" cy="4906963"/>
          </a:xfrm>
        </p:spPr>
        <p:txBody>
          <a:bodyPr>
            <a:normAutofit/>
          </a:bodyPr>
          <a:lstStyle/>
          <a:p>
            <a:pPr fontAlgn="ctr">
              <a:buFont typeface="Wingdings" panose="05000000000000000000" pitchFamily="2" charset="2"/>
              <a:buChar char="q"/>
            </a:pPr>
            <a:r>
              <a:rPr lang="en-US" sz="2000" b="1" dirty="0" smtClean="0">
                <a:solidFill>
                  <a:schemeClr val="tx1"/>
                </a:solidFill>
                <a:uFillTx/>
              </a:rPr>
              <a:t>“4 Steps To Problem Solving: </a:t>
            </a:r>
            <a:endParaRPr lang="en-US" sz="2000" dirty="0">
              <a:solidFill>
                <a:schemeClr val="tx1"/>
              </a:solidFill>
              <a:uFillTx/>
            </a:endParaRPr>
          </a:p>
          <a:p>
            <a:pPr fontAlgn="t">
              <a:buFont typeface="Wingdings" panose="05000000000000000000" pitchFamily="2" charset="2"/>
              <a:buChar char="Ø"/>
            </a:pPr>
            <a:r>
              <a:rPr lang="en-US" sz="2000" b="1" dirty="0" smtClean="0">
                <a:solidFill>
                  <a:schemeClr val="tx1"/>
                </a:solidFill>
                <a:uFillTx/>
              </a:rPr>
              <a:t>1</a:t>
            </a:r>
            <a:r>
              <a:rPr lang="en-US" sz="2000" b="1" dirty="0">
                <a:solidFill>
                  <a:schemeClr val="tx1"/>
                </a:solidFill>
                <a:uFillTx/>
              </a:rPr>
              <a:t>. Define the </a:t>
            </a:r>
            <a:r>
              <a:rPr lang="en-US" sz="2000" b="1" dirty="0" smtClean="0">
                <a:solidFill>
                  <a:schemeClr val="tx1"/>
                </a:solidFill>
                <a:uFillTx/>
              </a:rPr>
              <a:t>problem.</a:t>
            </a:r>
            <a:r>
              <a:rPr lang="en-US" sz="2000" dirty="0" smtClean="0">
                <a:solidFill>
                  <a:schemeClr val="tx1"/>
                </a:solidFill>
                <a:uFillTx/>
              </a:rPr>
              <a:t>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Differentiate fact from </a:t>
            </a:r>
            <a:r>
              <a:rPr lang="en-US" sz="2000" dirty="0" smtClean="0">
                <a:solidFill>
                  <a:schemeClr val="tx1"/>
                </a:solidFill>
                <a:uFillTx/>
              </a:rPr>
              <a:t>opinion.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Specify underlying </a:t>
            </a:r>
            <a:r>
              <a:rPr lang="en-US" sz="2000" dirty="0" smtClean="0">
                <a:solidFill>
                  <a:schemeClr val="tx1"/>
                </a:solidFill>
                <a:uFillTx/>
              </a:rPr>
              <a:t>causes.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Consult each faction involved for </a:t>
            </a:r>
            <a:r>
              <a:rPr lang="en-US" sz="2000" dirty="0" smtClean="0">
                <a:solidFill>
                  <a:schemeClr val="tx1"/>
                </a:solidFill>
                <a:uFillTx/>
              </a:rPr>
              <a:t>information.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State the problem </a:t>
            </a:r>
            <a:r>
              <a:rPr lang="en-US" sz="2000" dirty="0" smtClean="0">
                <a:solidFill>
                  <a:schemeClr val="tx1"/>
                </a:solidFill>
                <a:uFillTx/>
              </a:rPr>
              <a:t>specifically.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Identify what standard or expectation is </a:t>
            </a:r>
            <a:r>
              <a:rPr lang="en-US" sz="2000" dirty="0" smtClean="0">
                <a:solidFill>
                  <a:schemeClr val="tx1"/>
                </a:solidFill>
                <a:uFillTx/>
              </a:rPr>
              <a:t>violated.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Determine in which process the problem </a:t>
            </a:r>
            <a:r>
              <a:rPr lang="en-US" sz="2000" dirty="0" smtClean="0">
                <a:solidFill>
                  <a:schemeClr val="tx1"/>
                </a:solidFill>
                <a:uFillTx/>
              </a:rPr>
              <a:t>lies.</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Avoid trying to solve the problem without </a:t>
            </a:r>
            <a:r>
              <a:rPr lang="en-US" sz="2000" dirty="0" smtClean="0">
                <a:solidFill>
                  <a:schemeClr val="tx1"/>
                </a:solidFill>
                <a:uFillTx/>
              </a:rPr>
              <a:t>data. </a:t>
            </a:r>
            <a:endParaRPr lang="en-US" sz="2000" dirty="0" smtClean="0">
              <a:solidFill>
                <a:schemeClr val="tx1"/>
              </a:solidFill>
              <a:uFillTx/>
            </a:endParaRPr>
          </a:p>
        </p:txBody>
      </p:sp>
      <p:sp>
        <p:nvSpPr>
          <p:cNvPr id="3" name="Footer Placeholder 2"/>
          <p:cNvSpPr>
            <a:spLocks noGrp="1"/>
          </p:cNvSpPr>
          <p:nvPr>
            <p:ph type="ftr" sz="quarter" idx="11"/>
          </p:nvPr>
        </p:nvSpPr>
        <p:spPr>
          <a:xfrm>
            <a:off x="990600" y="6356350"/>
            <a:ext cx="7239000" cy="365125"/>
          </a:xfrm>
        </p:spPr>
        <p:txBody>
          <a:bodyPr/>
          <a:lstStyle/>
          <a:p>
            <a:r>
              <a:rPr lang="en-US" dirty="0" smtClean="0"/>
              <a:t>"Decision Making &amp; Problem Solving"- By ICLED Business School, For Students Of Unilag Career Development Center</a:t>
            </a:r>
            <a:endParaRPr lang="en-US" dirty="0"/>
          </a:p>
        </p:txBody>
      </p:sp>
      <p:sp>
        <p:nvSpPr>
          <p:cNvPr id="4" name="Slide Number Placeholder 3"/>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5">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anim calcmode="lin" valueType="num">
                                      <p:cBhvr>
                                        <p:cTn id="13" dur="2000" fill="hold"/>
                                        <p:tgtEl>
                                          <p:spTgt spid="5">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5">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anim calcmode="lin" valueType="num">
                                      <p:cBhvr>
                                        <p:cTn id="18" dur="2000" fill="hold"/>
                                        <p:tgtEl>
                                          <p:spTgt spid="5">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5">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anim calcmode="lin" valueType="num">
                                      <p:cBhvr>
                                        <p:cTn id="23" dur="2000" fill="hold"/>
                                        <p:tgtEl>
                                          <p:spTgt spid="5">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5">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anim calcmode="lin" valueType="num">
                                      <p:cBhvr>
                                        <p:cTn id="28" dur="2000" fill="hold"/>
                                        <p:tgtEl>
                                          <p:spTgt spid="5">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5">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anim calcmode="lin" valueType="num">
                                      <p:cBhvr>
                                        <p:cTn id="33" dur="2000" fill="hold"/>
                                        <p:tgtEl>
                                          <p:spTgt spid="5">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5">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anim calcmode="lin" valueType="num">
                                      <p:cBhvr>
                                        <p:cTn id="38" dur="2000" fill="hold"/>
                                        <p:tgtEl>
                                          <p:spTgt spid="5">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5">
                                            <p:txEl>
                                              <p:pRg st="6" end="6"/>
                                            </p:txEl>
                                          </p:spTgt>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anim calcmode="lin" valueType="num">
                                      <p:cBhvr>
                                        <p:cTn id="43" dur="2000" fill="hold"/>
                                        <p:tgtEl>
                                          <p:spTgt spid="5">
                                            <p:txEl>
                                              <p:pRg st="7" end="7"/>
                                            </p:txEl>
                                          </p:spTgt>
                                        </p:tgtEl>
                                        <p:attrNameLst>
                                          <p:attrName>ppt_w</p:attrName>
                                        </p:attrNameLst>
                                      </p:cBhvr>
                                      <p:tavLst>
                                        <p:tav tm="0" fmla="#ppt_w*sin(2.5*pi*$)">
                                          <p:val>
                                            <p:fltVal val="0"/>
                                          </p:val>
                                        </p:tav>
                                        <p:tav tm="100000">
                                          <p:val>
                                            <p:fltVal val="1"/>
                                          </p:val>
                                        </p:tav>
                                      </p:tavLst>
                                    </p:anim>
                                    <p:anim calcmode="lin" valueType="num">
                                      <p:cBhvr>
                                        <p:cTn id="44" dur="2000" fill="hold"/>
                                        <p:tgtEl>
                                          <p:spTgt spid="5">
                                            <p:txEl>
                                              <p:pRg st="7" end="7"/>
                                            </p:txEl>
                                          </p:spTgt>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2000"/>
                                        <p:tgtEl>
                                          <p:spTgt spid="5">
                                            <p:txEl>
                                              <p:pRg st="8" end="8"/>
                                            </p:txEl>
                                          </p:spTgt>
                                        </p:tgtEl>
                                      </p:cBhvr>
                                    </p:animEffect>
                                    <p:anim calcmode="lin" valueType="num">
                                      <p:cBhvr>
                                        <p:cTn id="48" dur="2000" fill="hold"/>
                                        <p:tgtEl>
                                          <p:spTgt spid="5">
                                            <p:txEl>
                                              <p:pRg st="8" end="8"/>
                                            </p:txEl>
                                          </p:spTgt>
                                        </p:tgtEl>
                                        <p:attrNameLst>
                                          <p:attrName>ppt_w</p:attrName>
                                        </p:attrNameLst>
                                      </p:cBhvr>
                                      <p:tavLst>
                                        <p:tav tm="0" fmla="#ppt_w*sin(2.5*pi*$)">
                                          <p:val>
                                            <p:fltVal val="0"/>
                                          </p:val>
                                        </p:tav>
                                        <p:tav tm="100000">
                                          <p:val>
                                            <p:fltVal val="1"/>
                                          </p:val>
                                        </p:tav>
                                      </p:tavLst>
                                    </p:anim>
                                    <p:anim calcmode="lin" valueType="num">
                                      <p:cBhvr>
                                        <p:cTn id="49" dur="2000" fill="hold"/>
                                        <p:tgtEl>
                                          <p:spTgt spid="5">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a:t>6.0 What Is Problem Solving &amp; The 4  Steps To Problem Solving?</a:t>
            </a:r>
            <a:endParaRPr lang="en-US" sz="2400" dirty="0"/>
          </a:p>
        </p:txBody>
      </p:sp>
      <p:sp>
        <p:nvSpPr>
          <p:cNvPr id="3" name="Content Placeholder 2"/>
          <p:cNvSpPr>
            <a:spLocks noGrp="1"/>
          </p:cNvSpPr>
          <p:nvPr>
            <p:ph idx="1"/>
          </p:nvPr>
        </p:nvSpPr>
        <p:spPr>
          <a:xfrm>
            <a:off x="457200" y="838200"/>
            <a:ext cx="8229600" cy="5287963"/>
          </a:xfrm>
        </p:spPr>
        <p:txBody>
          <a:bodyPr>
            <a:normAutofit/>
          </a:bodyPr>
          <a:lstStyle/>
          <a:p>
            <a:pPr fontAlgn="t">
              <a:buFont typeface="Wingdings" panose="05000000000000000000" pitchFamily="2" charset="2"/>
              <a:buChar char="Ø"/>
            </a:pPr>
            <a:r>
              <a:rPr lang="en-US" sz="2000" b="1" dirty="0">
                <a:solidFill>
                  <a:schemeClr val="tx1"/>
                </a:solidFill>
                <a:uFillTx/>
              </a:rPr>
              <a:t>2. Generate alternative </a:t>
            </a:r>
            <a:r>
              <a:rPr lang="en-US" sz="2000" b="1" dirty="0" smtClean="0">
                <a:solidFill>
                  <a:schemeClr val="tx1"/>
                </a:solidFill>
                <a:uFillTx/>
              </a:rPr>
              <a:t>solutions.</a:t>
            </a:r>
            <a:r>
              <a:rPr lang="en-US" sz="2000" dirty="0" smtClean="0">
                <a:solidFill>
                  <a:schemeClr val="tx1"/>
                </a:solidFill>
                <a:uFillTx/>
              </a:rPr>
              <a:t>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Postpone evaluating alternatives </a:t>
            </a:r>
            <a:r>
              <a:rPr lang="en-US" sz="2000" dirty="0" smtClean="0">
                <a:solidFill>
                  <a:schemeClr val="tx1"/>
                </a:solidFill>
                <a:uFillTx/>
              </a:rPr>
              <a:t>initially.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Include all involved individuals in the generating of </a:t>
            </a:r>
            <a:r>
              <a:rPr lang="en-US" sz="2000" dirty="0" smtClean="0">
                <a:solidFill>
                  <a:schemeClr val="tx1"/>
                </a:solidFill>
                <a:uFillTx/>
              </a:rPr>
              <a:t>alternatives.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Specify alternatives consistent with organizational </a:t>
            </a:r>
            <a:r>
              <a:rPr lang="en-US" sz="2000" dirty="0" smtClean="0">
                <a:solidFill>
                  <a:schemeClr val="tx1"/>
                </a:solidFill>
                <a:uFillTx/>
              </a:rPr>
              <a:t>goals. ( Or Personal goals).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Specify short- and long-term </a:t>
            </a:r>
            <a:r>
              <a:rPr lang="en-US" sz="2000" dirty="0" smtClean="0">
                <a:solidFill>
                  <a:schemeClr val="tx1"/>
                </a:solidFill>
                <a:uFillTx/>
              </a:rPr>
              <a:t>alternatives.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Brainstorm on others' </a:t>
            </a:r>
            <a:r>
              <a:rPr lang="en-US" sz="2000" dirty="0" smtClean="0">
                <a:solidFill>
                  <a:schemeClr val="tx1"/>
                </a:solidFill>
                <a:uFillTx/>
              </a:rPr>
              <a:t>ideas.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Seek alternatives that may solve the </a:t>
            </a:r>
            <a:r>
              <a:rPr lang="en-US" sz="2000" dirty="0" smtClean="0">
                <a:solidFill>
                  <a:schemeClr val="tx1"/>
                </a:solidFill>
                <a:uFillTx/>
              </a:rPr>
              <a:t>problem. </a:t>
            </a:r>
            <a:endParaRPr lang="en-US" sz="2000" dirty="0">
              <a:solidFill>
                <a:schemeClr val="tx1"/>
              </a:solidFill>
              <a:uFillTx/>
            </a:endParaRPr>
          </a:p>
          <a:p>
            <a:pPr>
              <a:buFont typeface="Wingdings" panose="05000000000000000000" pitchFamily="2" charset="2"/>
              <a:buChar char="ü"/>
            </a:pPr>
            <a:endParaRPr lang="en-US" sz="2000" dirty="0">
              <a:solidFill>
                <a:schemeClr val="tx1"/>
              </a:solidFill>
              <a:uFillTx/>
            </a:endParaRPr>
          </a:p>
        </p:txBody>
      </p:sp>
      <p:sp>
        <p:nvSpPr>
          <p:cNvPr id="4" name="Footer Placeholder 3"/>
          <p:cNvSpPr>
            <a:spLocks noGrp="1"/>
          </p:cNvSpPr>
          <p:nvPr>
            <p:ph type="ftr" sz="quarter" idx="11"/>
          </p:nvPr>
        </p:nvSpPr>
        <p:spPr>
          <a:xfrm>
            <a:off x="8382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400" dirty="0"/>
              <a:t>6.0 What Is Problem Solving &amp; The 4  Steps To Problem Solving?</a:t>
            </a:r>
            <a:endParaRPr lang="en-US" sz="2400" dirty="0"/>
          </a:p>
        </p:txBody>
      </p:sp>
      <p:sp>
        <p:nvSpPr>
          <p:cNvPr id="3" name="Content Placeholder 2"/>
          <p:cNvSpPr>
            <a:spLocks noGrp="1"/>
          </p:cNvSpPr>
          <p:nvPr>
            <p:ph idx="1"/>
          </p:nvPr>
        </p:nvSpPr>
        <p:spPr>
          <a:xfrm>
            <a:off x="457200" y="762000"/>
            <a:ext cx="8229600" cy="5562600"/>
          </a:xfrm>
        </p:spPr>
        <p:txBody>
          <a:bodyPr>
            <a:noAutofit/>
          </a:bodyPr>
          <a:lstStyle/>
          <a:p>
            <a:pPr fontAlgn="t">
              <a:buFont typeface="Wingdings" panose="05000000000000000000" pitchFamily="2" charset="2"/>
              <a:buChar char="Ø"/>
            </a:pPr>
            <a:r>
              <a:rPr lang="en-US" sz="2000" b="1" dirty="0">
                <a:solidFill>
                  <a:schemeClr val="tx1"/>
                </a:solidFill>
                <a:uFillTx/>
              </a:rPr>
              <a:t>3. Evaluate and select an </a:t>
            </a:r>
            <a:r>
              <a:rPr lang="en-US" sz="2000" b="1" dirty="0" smtClean="0">
                <a:solidFill>
                  <a:schemeClr val="tx1"/>
                </a:solidFill>
                <a:uFillTx/>
              </a:rPr>
              <a:t>alternative.</a:t>
            </a:r>
            <a:r>
              <a:rPr lang="en-US" sz="2000" dirty="0" smtClean="0">
                <a:solidFill>
                  <a:schemeClr val="tx1"/>
                </a:solidFill>
                <a:uFillTx/>
              </a:rPr>
              <a:t>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Evaluate alternatives relative to a target </a:t>
            </a:r>
            <a:r>
              <a:rPr lang="en-US" sz="2000" dirty="0" smtClean="0">
                <a:solidFill>
                  <a:schemeClr val="tx1"/>
                </a:solidFill>
                <a:uFillTx/>
              </a:rPr>
              <a:t>standard.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Evaluate all alternatives without </a:t>
            </a:r>
            <a:r>
              <a:rPr lang="en-US" sz="2000" dirty="0" smtClean="0">
                <a:solidFill>
                  <a:schemeClr val="tx1"/>
                </a:solidFill>
                <a:uFillTx/>
              </a:rPr>
              <a:t>bias.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Evaluate alternatives relative to established </a:t>
            </a:r>
            <a:r>
              <a:rPr lang="en-US" sz="2000" dirty="0" smtClean="0">
                <a:solidFill>
                  <a:schemeClr val="tx1"/>
                </a:solidFill>
                <a:uFillTx/>
              </a:rPr>
              <a:t>goals.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Evaluate both proven and possible </a:t>
            </a:r>
            <a:r>
              <a:rPr lang="en-US" sz="2000" dirty="0" smtClean="0">
                <a:solidFill>
                  <a:schemeClr val="tx1"/>
                </a:solidFill>
                <a:uFillTx/>
              </a:rPr>
              <a:t>outcomes.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State the selected alternative </a:t>
            </a:r>
            <a:r>
              <a:rPr lang="en-US" sz="2000" dirty="0" smtClean="0">
                <a:solidFill>
                  <a:schemeClr val="tx1"/>
                </a:solidFill>
                <a:uFillTx/>
              </a:rPr>
              <a:t>explicitly. </a:t>
            </a: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a:t>6.0 What Is Problem Solving &amp; The 4  Steps To Problem Solving?</a:t>
            </a:r>
            <a:endParaRPr lang="en-US" sz="2400" dirty="0"/>
          </a:p>
        </p:txBody>
      </p:sp>
      <p:sp>
        <p:nvSpPr>
          <p:cNvPr id="3" name="Content Placeholder 2"/>
          <p:cNvSpPr>
            <a:spLocks noGrp="1"/>
          </p:cNvSpPr>
          <p:nvPr>
            <p:ph idx="1"/>
          </p:nvPr>
        </p:nvSpPr>
        <p:spPr>
          <a:xfrm>
            <a:off x="457200" y="762000"/>
            <a:ext cx="8229600" cy="5364163"/>
          </a:xfrm>
        </p:spPr>
        <p:txBody>
          <a:bodyPr>
            <a:normAutofit/>
          </a:bodyPr>
          <a:lstStyle/>
          <a:p>
            <a:pPr fontAlgn="t">
              <a:buFont typeface="Wingdings" panose="05000000000000000000" pitchFamily="2" charset="2"/>
              <a:buChar char="Ø"/>
            </a:pPr>
            <a:r>
              <a:rPr lang="en-US" sz="2000" b="1" dirty="0">
                <a:solidFill>
                  <a:schemeClr val="tx1"/>
                </a:solidFill>
                <a:uFillTx/>
              </a:rPr>
              <a:t>4. Implement and follow up on the </a:t>
            </a:r>
            <a:r>
              <a:rPr lang="en-US" sz="2000" b="1" dirty="0" smtClean="0">
                <a:solidFill>
                  <a:schemeClr val="tx1"/>
                </a:solidFill>
                <a:uFillTx/>
              </a:rPr>
              <a:t>solution.</a:t>
            </a:r>
            <a:r>
              <a:rPr lang="en-US" sz="2000" dirty="0" smtClean="0">
                <a:solidFill>
                  <a:schemeClr val="tx1"/>
                </a:solidFill>
                <a:uFillTx/>
              </a:rPr>
              <a:t>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Plan and implement a pilot test of the chosen </a:t>
            </a:r>
            <a:r>
              <a:rPr lang="en-US" sz="2000" dirty="0" smtClean="0">
                <a:solidFill>
                  <a:schemeClr val="tx1"/>
                </a:solidFill>
                <a:uFillTx/>
              </a:rPr>
              <a:t>alternative.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Gather feedback from all affected </a:t>
            </a:r>
            <a:r>
              <a:rPr lang="en-US" sz="2000" dirty="0" smtClean="0">
                <a:solidFill>
                  <a:schemeClr val="tx1"/>
                </a:solidFill>
                <a:uFillTx/>
              </a:rPr>
              <a:t>parties.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Seek acceptance or consensus by all those </a:t>
            </a:r>
            <a:r>
              <a:rPr lang="en-US" sz="2000" dirty="0" smtClean="0">
                <a:solidFill>
                  <a:schemeClr val="tx1"/>
                </a:solidFill>
                <a:uFillTx/>
              </a:rPr>
              <a:t>affected.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Establish ongoing measures and </a:t>
            </a:r>
            <a:r>
              <a:rPr lang="en-US" sz="2000" dirty="0" smtClean="0">
                <a:solidFill>
                  <a:schemeClr val="tx1"/>
                </a:solidFill>
                <a:uFillTx/>
              </a:rPr>
              <a:t>monitoring. </a:t>
            </a:r>
            <a:endParaRPr lang="en-US" sz="2000" dirty="0">
              <a:solidFill>
                <a:schemeClr val="tx1"/>
              </a:solidFill>
              <a:uFillTx/>
            </a:endParaRPr>
          </a:p>
          <a:p>
            <a:pPr fontAlgn="t">
              <a:buFont typeface="Wingdings" panose="05000000000000000000" pitchFamily="2" charset="2"/>
              <a:buChar char="ü"/>
            </a:pPr>
            <a:r>
              <a:rPr lang="en-US" sz="2000" dirty="0">
                <a:solidFill>
                  <a:schemeClr val="tx1"/>
                </a:solidFill>
                <a:uFillTx/>
              </a:rPr>
              <a:t>Evaluate long-term results based on final </a:t>
            </a:r>
            <a:r>
              <a:rPr lang="en-US" sz="2000" dirty="0" smtClean="0">
                <a:solidFill>
                  <a:schemeClr val="tx1"/>
                </a:solidFill>
                <a:uFillTx/>
              </a:rPr>
              <a:t>solution.” </a:t>
            </a:r>
            <a:endParaRPr lang="en-US" sz="2000" dirty="0">
              <a:solidFill>
                <a:schemeClr val="tx1"/>
              </a:solidFill>
              <a:uFillTx/>
            </a:endParaRPr>
          </a:p>
          <a:p>
            <a:pPr>
              <a:buFont typeface="Wingdings" panose="05000000000000000000" pitchFamily="2" charset="2"/>
              <a:buChar char="ü"/>
            </a:pP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8229600" cy="868362"/>
          </a:xfrm>
        </p:spPr>
        <p:txBody>
          <a:bodyPr>
            <a:normAutofit fontScale="90000"/>
          </a:bodyPr>
          <a:lstStyle/>
          <a:p>
            <a:r>
              <a:rPr lang="en-US" sz="3200" dirty="0" smtClean="0"/>
              <a:t>7.0 Practical 10 Minutes Exercise For Brainstorming Discussion On Problem Solving</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a:buFont typeface="Wingdings" panose="05000000000000000000" pitchFamily="2" charset="2"/>
              <a:buChar char="Ø"/>
            </a:pPr>
            <a:r>
              <a:rPr lang="en-US" sz="2000" dirty="0" smtClean="0">
                <a:solidFill>
                  <a:schemeClr val="tx1"/>
                </a:solidFill>
                <a:uFillTx/>
              </a:rPr>
              <a:t>(i) You were so desperate to gain admission into the Great University Of Lagos. You ended up reading a course you particularly didn’t like and not sure of your economic viability after graduation from the university.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Now that you had made a decision that had led to your identification of a potential future problem, identify and explain briefly 5 viable options in solving this problem and rank them in order from the 1</a:t>
            </a:r>
            <a:r>
              <a:rPr lang="en-US" sz="2000" baseline="30000" dirty="0" smtClean="0">
                <a:solidFill>
                  <a:schemeClr val="tx1"/>
                </a:solidFill>
                <a:uFillTx/>
              </a:rPr>
              <a:t>st</a:t>
            </a:r>
            <a:r>
              <a:rPr lang="en-US" sz="2000" dirty="0" smtClean="0">
                <a:solidFill>
                  <a:schemeClr val="tx1"/>
                </a:solidFill>
                <a:uFillTx/>
              </a:rPr>
              <a:t> to the last, justify your final decision solution optimally, rationally and intelligibly. </a:t>
            </a:r>
            <a:endParaRPr lang="en-US" sz="2000" dirty="0" smtClean="0">
              <a:solidFill>
                <a:schemeClr val="tx1"/>
              </a:solidFill>
              <a:uFillTx/>
            </a:endParaRPr>
          </a:p>
        </p:txBody>
      </p:sp>
      <p:sp>
        <p:nvSpPr>
          <p:cNvPr id="4" name="Footer Placeholder 3"/>
          <p:cNvSpPr>
            <a:spLocks noGrp="1"/>
          </p:cNvSpPr>
          <p:nvPr>
            <p:ph type="ftr" sz="quarter" idx="11"/>
          </p:nvPr>
        </p:nvSpPr>
        <p:spPr>
          <a:xfrm>
            <a:off x="8382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80">
                                          <p:stCondLst>
                                            <p:cond delay="0"/>
                                          </p:stCondLst>
                                        </p:cTn>
                                        <p:tgtEl>
                                          <p:spTgt spid="3">
                                            <p:txEl>
                                              <p:pRg st="0" end="0"/>
                                            </p:txEl>
                                          </p:spTgt>
                                        </p:tgtEl>
                                      </p:cBhvr>
                                    </p:animEffect>
                                    <p:anim calcmode="lin" valueType="num">
                                      <p:cBhvr>
                                        <p:cTn id="14"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xEl>
                                              <p:pRg st="0" end="0"/>
                                            </p:txEl>
                                          </p:spTgt>
                                        </p:tgtEl>
                                      </p:cBhvr>
                                      <p:to x="100000" y="60000"/>
                                    </p:animScale>
                                    <p:animScale>
                                      <p:cBhvr>
                                        <p:cTn id="20" dur="166" decel="50000">
                                          <p:stCondLst>
                                            <p:cond delay="676"/>
                                          </p:stCondLst>
                                        </p:cTn>
                                        <p:tgtEl>
                                          <p:spTgt spid="3">
                                            <p:txEl>
                                              <p:pRg st="0" end="0"/>
                                            </p:txEl>
                                          </p:spTgt>
                                        </p:tgtEl>
                                      </p:cBhvr>
                                      <p:to x="100000" y="100000"/>
                                    </p:animScale>
                                    <p:animScale>
                                      <p:cBhvr>
                                        <p:cTn id="21" dur="26">
                                          <p:stCondLst>
                                            <p:cond delay="1312"/>
                                          </p:stCondLst>
                                        </p:cTn>
                                        <p:tgtEl>
                                          <p:spTgt spid="3">
                                            <p:txEl>
                                              <p:pRg st="0" end="0"/>
                                            </p:txEl>
                                          </p:spTgt>
                                        </p:tgtEl>
                                      </p:cBhvr>
                                      <p:to x="100000" y="80000"/>
                                    </p:animScale>
                                    <p:animScale>
                                      <p:cBhvr>
                                        <p:cTn id="22" dur="166" decel="50000">
                                          <p:stCondLst>
                                            <p:cond delay="1338"/>
                                          </p:stCondLst>
                                        </p:cTn>
                                        <p:tgtEl>
                                          <p:spTgt spid="3">
                                            <p:txEl>
                                              <p:pRg st="0" end="0"/>
                                            </p:txEl>
                                          </p:spTgt>
                                        </p:tgtEl>
                                      </p:cBhvr>
                                      <p:to x="100000" y="100000"/>
                                    </p:animScale>
                                    <p:animScale>
                                      <p:cBhvr>
                                        <p:cTn id="23" dur="26">
                                          <p:stCondLst>
                                            <p:cond delay="1642"/>
                                          </p:stCondLst>
                                        </p:cTn>
                                        <p:tgtEl>
                                          <p:spTgt spid="3">
                                            <p:txEl>
                                              <p:pRg st="0" end="0"/>
                                            </p:txEl>
                                          </p:spTgt>
                                        </p:tgtEl>
                                      </p:cBhvr>
                                      <p:to x="100000" y="90000"/>
                                    </p:animScale>
                                    <p:animScale>
                                      <p:cBhvr>
                                        <p:cTn id="24" dur="166" decel="50000">
                                          <p:stCondLst>
                                            <p:cond delay="1668"/>
                                          </p:stCondLst>
                                        </p:cTn>
                                        <p:tgtEl>
                                          <p:spTgt spid="3">
                                            <p:txEl>
                                              <p:pRg st="0" end="0"/>
                                            </p:txEl>
                                          </p:spTgt>
                                        </p:tgtEl>
                                      </p:cBhvr>
                                      <p:to x="100000" y="100000"/>
                                    </p:animScale>
                                    <p:animScale>
                                      <p:cBhvr>
                                        <p:cTn id="25" dur="26">
                                          <p:stCondLst>
                                            <p:cond delay="1808"/>
                                          </p:stCondLst>
                                        </p:cTn>
                                        <p:tgtEl>
                                          <p:spTgt spid="3">
                                            <p:txEl>
                                              <p:pRg st="0" end="0"/>
                                            </p:txEl>
                                          </p:spTgt>
                                        </p:tgtEl>
                                      </p:cBhvr>
                                      <p:to x="100000" y="95000"/>
                                    </p:animScale>
                                    <p:animScale>
                                      <p:cBhvr>
                                        <p:cTn id="26" dur="166" decel="50000">
                                          <p:stCondLst>
                                            <p:cond delay="1834"/>
                                          </p:stCondLst>
                                        </p:cTn>
                                        <p:tgtEl>
                                          <p:spTgt spid="3">
                                            <p:txEl>
                                              <p:pRg st="0" end="0"/>
                                            </p:txEl>
                                          </p:spTgt>
                                        </p:tgtEl>
                                      </p:cBhvr>
                                      <p:to x="100000" y="100000"/>
                                    </p:animScale>
                                  </p:childTnLst>
                                </p:cTn>
                              </p:par>
                              <p:par>
                                <p:cTn id="27" presetID="26" presetClass="entr" presetSubtype="0" fill="hold"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wipe(down)">
                                      <p:cBhvr>
                                        <p:cTn id="29" dur="580">
                                          <p:stCondLst>
                                            <p:cond delay="0"/>
                                          </p:stCondLst>
                                        </p:cTn>
                                        <p:tgtEl>
                                          <p:spTgt spid="3">
                                            <p:txEl>
                                              <p:pRg st="1" end="1"/>
                                            </p:txEl>
                                          </p:spTgt>
                                        </p:tgtEl>
                                      </p:cBhvr>
                                    </p:animEffect>
                                    <p:anim calcmode="lin" valueType="num">
                                      <p:cBhvr>
                                        <p:cTn id="30"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3">
                                            <p:txEl>
                                              <p:pRg st="1" end="1"/>
                                            </p:txEl>
                                          </p:spTgt>
                                        </p:tgtEl>
                                      </p:cBhvr>
                                      <p:to x="100000" y="60000"/>
                                    </p:animScale>
                                    <p:animScale>
                                      <p:cBhvr>
                                        <p:cTn id="36" dur="166" decel="50000">
                                          <p:stCondLst>
                                            <p:cond delay="676"/>
                                          </p:stCondLst>
                                        </p:cTn>
                                        <p:tgtEl>
                                          <p:spTgt spid="3">
                                            <p:txEl>
                                              <p:pRg st="1" end="1"/>
                                            </p:txEl>
                                          </p:spTgt>
                                        </p:tgtEl>
                                      </p:cBhvr>
                                      <p:to x="100000" y="100000"/>
                                    </p:animScale>
                                    <p:animScale>
                                      <p:cBhvr>
                                        <p:cTn id="37" dur="26">
                                          <p:stCondLst>
                                            <p:cond delay="1312"/>
                                          </p:stCondLst>
                                        </p:cTn>
                                        <p:tgtEl>
                                          <p:spTgt spid="3">
                                            <p:txEl>
                                              <p:pRg st="1" end="1"/>
                                            </p:txEl>
                                          </p:spTgt>
                                        </p:tgtEl>
                                      </p:cBhvr>
                                      <p:to x="100000" y="80000"/>
                                    </p:animScale>
                                    <p:animScale>
                                      <p:cBhvr>
                                        <p:cTn id="38" dur="166" decel="50000">
                                          <p:stCondLst>
                                            <p:cond delay="1338"/>
                                          </p:stCondLst>
                                        </p:cTn>
                                        <p:tgtEl>
                                          <p:spTgt spid="3">
                                            <p:txEl>
                                              <p:pRg st="1" end="1"/>
                                            </p:txEl>
                                          </p:spTgt>
                                        </p:tgtEl>
                                      </p:cBhvr>
                                      <p:to x="100000" y="100000"/>
                                    </p:animScale>
                                    <p:animScale>
                                      <p:cBhvr>
                                        <p:cTn id="39" dur="26">
                                          <p:stCondLst>
                                            <p:cond delay="1642"/>
                                          </p:stCondLst>
                                        </p:cTn>
                                        <p:tgtEl>
                                          <p:spTgt spid="3">
                                            <p:txEl>
                                              <p:pRg st="1" end="1"/>
                                            </p:txEl>
                                          </p:spTgt>
                                        </p:tgtEl>
                                      </p:cBhvr>
                                      <p:to x="100000" y="90000"/>
                                    </p:animScale>
                                    <p:animScale>
                                      <p:cBhvr>
                                        <p:cTn id="40" dur="166" decel="50000">
                                          <p:stCondLst>
                                            <p:cond delay="1668"/>
                                          </p:stCondLst>
                                        </p:cTn>
                                        <p:tgtEl>
                                          <p:spTgt spid="3">
                                            <p:txEl>
                                              <p:pRg st="1" end="1"/>
                                            </p:txEl>
                                          </p:spTgt>
                                        </p:tgtEl>
                                      </p:cBhvr>
                                      <p:to x="100000" y="100000"/>
                                    </p:animScale>
                                    <p:animScale>
                                      <p:cBhvr>
                                        <p:cTn id="41" dur="26">
                                          <p:stCondLst>
                                            <p:cond delay="1808"/>
                                          </p:stCondLst>
                                        </p:cTn>
                                        <p:tgtEl>
                                          <p:spTgt spid="3">
                                            <p:txEl>
                                              <p:pRg st="1" end="1"/>
                                            </p:txEl>
                                          </p:spTgt>
                                        </p:tgtEl>
                                      </p:cBhvr>
                                      <p:to x="100000" y="95000"/>
                                    </p:animScale>
                                    <p:animScale>
                                      <p:cBhvr>
                                        <p:cTn id="42"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8.0 What Are The Benefits Of Developing Optimal Problem Solving Competency By You, As A University Student &amp; And For Your Career After Graduation. </a:t>
            </a:r>
            <a:endParaRPr lang="en-US" sz="28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en-US" sz="2000" dirty="0" smtClean="0">
                <a:solidFill>
                  <a:schemeClr val="tx1"/>
                </a:solidFill>
                <a:uFillTx/>
              </a:rPr>
              <a:t>You will hardly be stagnated at no point in your career and life, as you will always be able to fashion alternative ways out.</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You will be highly sought after as a suitable partner in progress as:  ( employee, shareholder, stakeholder, team member, marriage partner etc.; as a human asset).</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You will be highly sought after as an advisor, counselor, consultant, cheerleader, role model, project champion, </a:t>
            </a:r>
            <a:r>
              <a:rPr lang="en-US" sz="2000" dirty="0" err="1" smtClean="0">
                <a:solidFill>
                  <a:schemeClr val="tx1"/>
                </a:solidFill>
                <a:uFillTx/>
              </a:rPr>
              <a:t>etc</a:t>
            </a:r>
            <a:r>
              <a:rPr lang="en-US" sz="2000" dirty="0" smtClean="0">
                <a:solidFill>
                  <a:schemeClr val="tx1"/>
                </a:solidFill>
                <a:uFillTx/>
              </a:rPr>
              <a:t>).</a:t>
            </a: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1)">
                                      <p:cBhvr>
                                        <p:cTn id="16" dur="2000"/>
                                        <p:tgtEl>
                                          <p:spTgt spid="3">
                                            <p:txEl>
                                              <p:pRg st="1" end="1"/>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1800" dirty="0"/>
              <a:t>8.0 What Are The Benefits Of Developing Optimal Problem Solving Competency By You, As A University Student &amp; And For Your Career After Graduation. </a:t>
            </a:r>
            <a:endParaRPr lang="en-US" sz="1800" dirty="0"/>
          </a:p>
        </p:txBody>
      </p:sp>
      <p:sp>
        <p:nvSpPr>
          <p:cNvPr id="3" name="Content Placeholder 2"/>
          <p:cNvSpPr>
            <a:spLocks noGrp="1"/>
          </p:cNvSpPr>
          <p:nvPr>
            <p:ph idx="1"/>
          </p:nvPr>
        </p:nvSpPr>
        <p:spPr>
          <a:xfrm>
            <a:off x="457200" y="990600"/>
            <a:ext cx="8229600" cy="5135563"/>
          </a:xfrm>
        </p:spPr>
        <p:txBody>
          <a:bodyPr>
            <a:normAutofit/>
          </a:bodyPr>
          <a:lstStyle/>
          <a:p>
            <a:pPr>
              <a:buFont typeface="Wingdings" panose="05000000000000000000" pitchFamily="2" charset="2"/>
              <a:buChar char="ü"/>
            </a:pPr>
            <a:r>
              <a:rPr lang="en-US" sz="2000" dirty="0">
                <a:solidFill>
                  <a:schemeClr val="tx1"/>
                </a:solidFill>
                <a:uFillTx/>
              </a:rPr>
              <a:t>You will become more dynamically effective, efficient, economical, proactive, and interactive.</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You will have increased and improved coping skill and change management handling potential, under any circumstance and in any environment.</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You will be able to identify problems at a distance and how to avoid, reduce or mitigate its effects and impacts proactively.</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685800" y="6356350"/>
            <a:ext cx="76200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2000" dirty="0"/>
              <a:t>8.0 What Are The Benefits Of Developing Optimal Problem Solving Competency By You, As A University Student &amp; And For Your Career After Graduation. </a:t>
            </a:r>
            <a:endParaRPr lang="en-US" sz="2000" dirty="0"/>
          </a:p>
        </p:txBody>
      </p:sp>
      <p:sp>
        <p:nvSpPr>
          <p:cNvPr id="3" name="Content Placeholder 2"/>
          <p:cNvSpPr>
            <a:spLocks noGrp="1"/>
          </p:cNvSpPr>
          <p:nvPr>
            <p:ph idx="1"/>
          </p:nvPr>
        </p:nvSpPr>
        <p:spPr>
          <a:xfrm>
            <a:off x="457200" y="990600"/>
            <a:ext cx="8229600" cy="5135563"/>
          </a:xfrm>
        </p:spPr>
        <p:txBody>
          <a:bodyPr>
            <a:normAutofit/>
          </a:bodyPr>
          <a:lstStyle/>
          <a:p>
            <a:pPr>
              <a:buFont typeface="Wingdings" panose="05000000000000000000" pitchFamily="2" charset="2"/>
              <a:buChar char="ü"/>
            </a:pPr>
            <a:r>
              <a:rPr lang="en-US" sz="2000" dirty="0">
                <a:solidFill>
                  <a:schemeClr val="tx1"/>
                </a:solidFill>
                <a:uFillTx/>
              </a:rPr>
              <a:t>You will become more dynamically effective, efficient, economical, proactive, and interactive.</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You will have increased and improved coping skill and change management handling potential, under any circumstance and in any environment.</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You will be able to identify problems at a distance and how to avoid, reduce or mitigate its effects and impacts proactively.</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8382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2000" dirty="0"/>
              <a:t>8.0 What Are The Benefits Of Developing Optimal Problem Solving Competency By You, As A University Student &amp; And For Your Career After </a:t>
            </a:r>
            <a:r>
              <a:rPr lang="en-US" sz="2000" dirty="0" smtClean="0"/>
              <a:t>Graduation? </a:t>
            </a:r>
            <a:endParaRPr lang="en-US" sz="2000" dirty="0"/>
          </a:p>
        </p:txBody>
      </p:sp>
      <p:sp>
        <p:nvSpPr>
          <p:cNvPr id="3" name="Content Placeholder 2"/>
          <p:cNvSpPr>
            <a:spLocks noGrp="1"/>
          </p:cNvSpPr>
          <p:nvPr>
            <p:ph idx="1"/>
          </p:nvPr>
        </p:nvSpPr>
        <p:spPr>
          <a:xfrm>
            <a:off x="457200" y="1219200"/>
            <a:ext cx="8229600" cy="5105400"/>
          </a:xfrm>
        </p:spPr>
        <p:txBody>
          <a:bodyPr>
            <a:normAutofit/>
          </a:bodyPr>
          <a:lstStyle/>
          <a:p>
            <a:pPr>
              <a:buFont typeface="Wingdings" panose="05000000000000000000" pitchFamily="2" charset="2"/>
              <a:buChar char="ü"/>
            </a:pPr>
            <a:r>
              <a:rPr lang="en-US" sz="2000" dirty="0" smtClean="0">
                <a:solidFill>
                  <a:schemeClr val="tx1"/>
                </a:solidFill>
                <a:uFillTx/>
              </a:rPr>
              <a:t>You will gain improved and increased adaptability, flexibility and malleability under tough times, circumstances, situations and environments.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You will become a more valuable global citizen human entity in any association or team you are a part of, irrespective of your gender, colour, race, religion or nationality.</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You will not be a liability but a human asset to your network of influences.</a:t>
            </a: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000" dirty="0"/>
              <a:t>8.0 What Are The Benefits Of Developing Optimal Problem Solving Competency By You, As A University Student &amp; And For Your Career After Graduation</a:t>
            </a:r>
            <a:r>
              <a:rPr lang="en-US" sz="2000" dirty="0" smtClean="0"/>
              <a:t>.?</a:t>
            </a:r>
            <a:endParaRPr lang="en-US" sz="2000" dirty="0"/>
          </a:p>
        </p:txBody>
      </p:sp>
      <p:sp>
        <p:nvSpPr>
          <p:cNvPr id="3" name="Content Placeholder 2"/>
          <p:cNvSpPr>
            <a:spLocks noGrp="1"/>
          </p:cNvSpPr>
          <p:nvPr>
            <p:ph idx="1"/>
          </p:nvPr>
        </p:nvSpPr>
        <p:spPr>
          <a:xfrm>
            <a:off x="457200" y="1066800"/>
            <a:ext cx="8229600" cy="5059363"/>
          </a:xfrm>
        </p:spPr>
        <p:txBody>
          <a:bodyPr>
            <a:normAutofit/>
          </a:bodyPr>
          <a:lstStyle/>
          <a:p>
            <a:pPr>
              <a:buFont typeface="Wingdings" panose="05000000000000000000" pitchFamily="2" charset="2"/>
              <a:buChar char="ü"/>
            </a:pPr>
            <a:r>
              <a:rPr lang="en-US" sz="2000" dirty="0">
                <a:solidFill>
                  <a:schemeClr val="tx1"/>
                </a:solidFill>
                <a:uFillTx/>
              </a:rPr>
              <a:t>You will gain better acceptance, acquaintance, and admiration in all your associations with other human beings.</a:t>
            </a:r>
            <a:endParaRPr lang="en-US" sz="2000" dirty="0">
              <a:solidFill>
                <a:schemeClr val="tx1"/>
              </a:solidFill>
              <a:uFillTx/>
            </a:endParaRPr>
          </a:p>
          <a:p>
            <a:pPr>
              <a:buFont typeface="Wingdings" panose="05000000000000000000" pitchFamily="2" charset="2"/>
              <a:buChar char="ü"/>
            </a:pPr>
            <a:r>
              <a:rPr lang="en-US" sz="2000" dirty="0">
                <a:solidFill>
                  <a:schemeClr val="tx1"/>
                </a:solidFill>
                <a:uFillTx/>
              </a:rPr>
              <a:t>You will gain increased and improved potential to make legitimate wealth and fortune, which are often a function of your ability and capacity to solve problems for others commercially and entrepreneurially.” Olajide Thompson Olaopa</a:t>
            </a:r>
            <a:endParaRPr lang="en-US" sz="2000" dirty="0">
              <a:solidFill>
                <a:schemeClr val="tx1"/>
              </a:solidFill>
              <a:uFillTx/>
            </a:endParaRPr>
          </a:p>
          <a:p>
            <a:pPr marL="0" indent="0">
              <a:buNone/>
            </a:pPr>
            <a:endParaRPr lang="en-US" sz="2000" dirty="0">
              <a:solidFill>
                <a:schemeClr val="tx1"/>
              </a:solidFill>
              <a:uFillTx/>
            </a:endParaRPr>
          </a:p>
        </p:txBody>
      </p:sp>
      <p:sp>
        <p:nvSpPr>
          <p:cNvPr id="4" name="Footer Placeholder 3"/>
          <p:cNvSpPr>
            <a:spLocks noGrp="1"/>
          </p:cNvSpPr>
          <p:nvPr>
            <p:ph type="ftr" sz="quarter" idx="11"/>
          </p:nvPr>
        </p:nvSpPr>
        <p:spPr>
          <a:xfrm>
            <a:off x="1066800" y="6356350"/>
            <a:ext cx="71628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2800" dirty="0" smtClean="0"/>
              <a:t>9.0 What Are Some Demerits/Disadvantages Of Becoming A Poor Problem Solver?</a:t>
            </a:r>
            <a:endParaRPr lang="en-US" sz="2800" dirty="0"/>
          </a:p>
        </p:txBody>
      </p:sp>
      <p:sp>
        <p:nvSpPr>
          <p:cNvPr id="3" name="Content Placeholder 2"/>
          <p:cNvSpPr>
            <a:spLocks noGrp="1"/>
          </p:cNvSpPr>
          <p:nvPr>
            <p:ph idx="1"/>
          </p:nvPr>
        </p:nvSpPr>
        <p:spPr>
          <a:xfrm>
            <a:off x="457200" y="1295400"/>
            <a:ext cx="8229600" cy="5029200"/>
          </a:xfrm>
        </p:spPr>
        <p:txBody>
          <a:bodyPr>
            <a:normAutofit/>
          </a:bodyPr>
          <a:lstStyle/>
          <a:p>
            <a:pPr>
              <a:buFont typeface="Wingdings" panose="05000000000000000000" pitchFamily="2" charset="2"/>
              <a:buChar char="ü"/>
            </a:pPr>
            <a:r>
              <a:rPr lang="en-US" sz="2000" dirty="0" smtClean="0">
                <a:solidFill>
                  <a:schemeClr val="tx1"/>
                </a:solidFill>
                <a:uFillTx/>
              </a:rPr>
              <a:t>Higher potential of becoming a woeful failure in most spheres of human endeavors.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Higher potential of getting more easily frustrated as a student, in career, in business, in relationships and marriage, in association with other human beings.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Higher possibility of suffering more work and life related stress and their associated ill-health challenges.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Higher possibility of getting stranded and stagnated in many areas of life, only fully solely complaining and blaming others, systems, governments, parents, environments, institutions, associates and friends; etc., for personal woes.</a:t>
            </a:r>
            <a:endParaRPr lang="en-US" sz="2000" dirty="0" smtClean="0">
              <a:solidFill>
                <a:schemeClr val="tx1"/>
              </a:solidFill>
              <a:uFillTx/>
            </a:endParaRPr>
          </a:p>
        </p:txBody>
      </p:sp>
      <p:sp>
        <p:nvSpPr>
          <p:cNvPr id="4" name="Footer Placeholder 3"/>
          <p:cNvSpPr>
            <a:spLocks noGrp="1"/>
          </p:cNvSpPr>
          <p:nvPr>
            <p:ph type="ftr" sz="quarter" idx="11"/>
          </p:nvPr>
        </p:nvSpPr>
        <p:spPr>
          <a:xfrm>
            <a:off x="8382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mph" presetSubtype="0" fill="hold" nodeType="clickEffect">
                                  <p:stCondLst>
                                    <p:cond delay="0"/>
                                  </p:stCondLst>
                                  <p:childTnLst>
                                    <p:animRot by="21600000">
                                      <p:cBhvr>
                                        <p:cTn id="12" dur="2000" fill="hold"/>
                                        <p:tgtEl>
                                          <p:spTgt spid="3">
                                            <p:txEl>
                                              <p:pRg st="0" end="0"/>
                                            </p:txEl>
                                          </p:spTgt>
                                        </p:tgtEl>
                                        <p:attrNameLst>
                                          <p:attrName>r</p:attrName>
                                        </p:attrNameLst>
                                      </p:cBhvr>
                                    </p:animRot>
                                  </p:childTnLst>
                                </p:cTn>
                              </p:par>
                              <p:par>
                                <p:cTn id="13" presetID="8" presetClass="emph" presetSubtype="0" fill="hold" nodeType="withEffect">
                                  <p:stCondLst>
                                    <p:cond delay="0"/>
                                  </p:stCondLst>
                                  <p:childTnLst>
                                    <p:animRot by="21600000">
                                      <p:cBhvr>
                                        <p:cTn id="14" dur="2000" fill="hold"/>
                                        <p:tgtEl>
                                          <p:spTgt spid="3">
                                            <p:txEl>
                                              <p:pRg st="1" end="1"/>
                                            </p:txEl>
                                          </p:spTgt>
                                        </p:tgtEl>
                                        <p:attrNameLst>
                                          <p:attrName>r</p:attrName>
                                        </p:attrNameLst>
                                      </p:cBhvr>
                                    </p:animRot>
                                  </p:childTnLst>
                                </p:cTn>
                              </p:par>
                              <p:par>
                                <p:cTn id="15" presetID="8" presetClass="emph" presetSubtype="0" fill="hold" nodeType="withEffect">
                                  <p:stCondLst>
                                    <p:cond delay="0"/>
                                  </p:stCondLst>
                                  <p:childTnLst>
                                    <p:animRot by="21600000">
                                      <p:cBhvr>
                                        <p:cTn id="16" dur="2000" fill="hold"/>
                                        <p:tgtEl>
                                          <p:spTgt spid="3">
                                            <p:txEl>
                                              <p:pRg st="2" end="2"/>
                                            </p:txEl>
                                          </p:spTgt>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t>9.0 What Are Some Demerits/Disadvantages Of Becoming A Poor Problem Solver?</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a:buFont typeface="Wingdings" panose="05000000000000000000" pitchFamily="2" charset="2"/>
              <a:buChar char="ü"/>
            </a:pPr>
            <a:r>
              <a:rPr lang="en-US" sz="2000" dirty="0" smtClean="0">
                <a:solidFill>
                  <a:schemeClr val="tx1"/>
                </a:solidFill>
                <a:uFillTx/>
              </a:rPr>
              <a:t>Higher possibility of becoming a liability on others and not an asset to others.</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Higher possibility of giving up too early on many life projects- advancements in education, careers, relationships and marriages, business partnerships, etc.</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Higher potential to waste too many and too much resources in a life time, with little accomplishments to show for wasteful efforts.</a:t>
            </a:r>
            <a:endParaRPr lang="en-US" sz="2000" dirty="0" smtClean="0">
              <a:solidFill>
                <a:schemeClr val="tx1"/>
              </a:solidFill>
              <a:uFillTx/>
            </a:endParaRPr>
          </a:p>
          <a:p>
            <a:pPr marL="0" indent="0">
              <a:buNone/>
            </a:pPr>
            <a:endParaRPr lang="en-US" sz="2000" dirty="0" smtClean="0">
              <a:solidFill>
                <a:schemeClr val="tx1"/>
              </a:solidFill>
              <a:uFillTx/>
            </a:endParaRPr>
          </a:p>
        </p:txBody>
      </p:sp>
      <p:sp>
        <p:nvSpPr>
          <p:cNvPr id="4" name="Footer Placeholder 3"/>
          <p:cNvSpPr>
            <a:spLocks noGrp="1"/>
          </p:cNvSpPr>
          <p:nvPr>
            <p:ph type="ftr" sz="quarter" idx="11"/>
          </p:nvPr>
        </p:nvSpPr>
        <p:spPr>
          <a:xfrm>
            <a:off x="8382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dirty="0"/>
              <a:t>9.0 What Are Some Demerits/Disadvantages Of Becoming A Poor Problem Solver?</a:t>
            </a:r>
            <a:endParaRPr lang="en-US" sz="2800" dirty="0"/>
          </a:p>
        </p:txBody>
      </p:sp>
      <p:sp>
        <p:nvSpPr>
          <p:cNvPr id="3" name="Content Placeholder 2"/>
          <p:cNvSpPr>
            <a:spLocks noGrp="1"/>
          </p:cNvSpPr>
          <p:nvPr>
            <p:ph idx="1"/>
          </p:nvPr>
        </p:nvSpPr>
        <p:spPr>
          <a:xfrm>
            <a:off x="457200" y="1143000"/>
            <a:ext cx="8229600" cy="4983163"/>
          </a:xfrm>
        </p:spPr>
        <p:txBody>
          <a:bodyPr>
            <a:normAutofit/>
          </a:bodyPr>
          <a:lstStyle/>
          <a:p>
            <a:pPr>
              <a:buFont typeface="Wingdings" panose="05000000000000000000" pitchFamily="2" charset="2"/>
              <a:buChar char="ü"/>
            </a:pPr>
            <a:r>
              <a:rPr lang="en-US" sz="2000" dirty="0">
                <a:solidFill>
                  <a:schemeClr val="tx1"/>
                </a:solidFill>
                <a:uFillTx/>
              </a:rPr>
              <a:t>Higher potential of misplacing priorities and misarranging  personal scale of preferences per time and season in life.  </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Higher potential of chasing the wind and running on paths of least resistance that oftentimes lead to no where substantially sustainable.</a:t>
            </a:r>
            <a:endParaRPr lang="en-US" sz="2000" dirty="0" smtClean="0">
              <a:solidFill>
                <a:schemeClr val="tx1"/>
              </a:solidFill>
              <a:uFillTx/>
            </a:endParaRPr>
          </a:p>
          <a:p>
            <a:pPr>
              <a:buFont typeface="Wingdings" panose="05000000000000000000" pitchFamily="2" charset="2"/>
              <a:buChar char="ü"/>
            </a:pPr>
            <a:r>
              <a:rPr lang="en-US" sz="2000" dirty="0" smtClean="0">
                <a:solidFill>
                  <a:schemeClr val="tx1"/>
                </a:solidFill>
                <a:uFillTx/>
              </a:rPr>
              <a:t>Higher potential of running away from pursuing legitimate ethical  opportunities that often come wearing the cloak of the need for hard and smart working culture.” Olajide Thompson Olaopa</a:t>
            </a:r>
            <a:endParaRPr lang="en-US" sz="2000" dirty="0" smtClean="0">
              <a:solidFill>
                <a:schemeClr val="tx1"/>
              </a:solidFill>
              <a:uFillTx/>
            </a:endParaRPr>
          </a:p>
          <a:p>
            <a:pPr>
              <a:buFont typeface="Wingdings" panose="05000000000000000000" pitchFamily="2" charset="2"/>
              <a:buChar char="ü"/>
            </a:pPr>
            <a:endParaRPr lang="en-US" dirty="0" smtClean="0"/>
          </a:p>
          <a:p>
            <a:pPr>
              <a:buFont typeface="Wingdings" panose="05000000000000000000" pitchFamily="2" charset="2"/>
              <a:buChar char="ü"/>
            </a:pPr>
            <a:endParaRPr lang="en-US" dirty="0"/>
          </a:p>
          <a:p>
            <a:endParaRPr lang="en-US" dirty="0"/>
          </a:p>
        </p:txBody>
      </p:sp>
      <p:sp>
        <p:nvSpPr>
          <p:cNvPr id="4" name="Footer Placeholder 3"/>
          <p:cNvSpPr>
            <a:spLocks noGrp="1"/>
          </p:cNvSpPr>
          <p:nvPr>
            <p:ph type="ftr" sz="quarter" idx="11"/>
          </p:nvPr>
        </p:nvSpPr>
        <p:spPr>
          <a:xfrm>
            <a:off x="7620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sz="2400" dirty="0" smtClean="0"/>
              <a:t>10.0 What Are Some Areas Of Problems That Need Adaptable Reskilling Decisions Today  To Solve Them And Make Impact &amp; Money Locally, Nationally &amp; Globally , Irrespective Of Your Initial University Degree?</a:t>
            </a:r>
            <a:endParaRPr lang="en-US" sz="2400" dirty="0"/>
          </a:p>
        </p:txBody>
      </p:sp>
      <p:sp>
        <p:nvSpPr>
          <p:cNvPr id="3" name="Content Placeholder 2"/>
          <p:cNvSpPr>
            <a:spLocks noGrp="1"/>
          </p:cNvSpPr>
          <p:nvPr>
            <p:ph idx="1"/>
          </p:nvPr>
        </p:nvSpPr>
        <p:spPr>
          <a:xfrm>
            <a:off x="457200" y="1600200"/>
            <a:ext cx="8229600" cy="4648200"/>
          </a:xfrm>
        </p:spPr>
        <p:txBody>
          <a:bodyPr>
            <a:normAutofit lnSpcReduction="10000"/>
          </a:bodyPr>
          <a:lstStyle/>
          <a:p>
            <a:pPr>
              <a:buFont typeface="Wingdings" panose="05000000000000000000" pitchFamily="2" charset="2"/>
              <a:buChar char="ü"/>
            </a:pPr>
            <a:r>
              <a:rPr lang="en-US" sz="1800" dirty="0" smtClean="0">
                <a:solidFill>
                  <a:schemeClr val="tx1"/>
                </a:solidFill>
                <a:uFillTx/>
              </a:rPr>
              <a:t>Data Analysis</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Artificial Intelligence</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Machine Learning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Computer Coding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Software Writing &amp; Development</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Social Marketing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Online Selling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Network Marketing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Video Editing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Music Making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Acting In Movies</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Book Writing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E-Book Selling</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Fashion Products Making &amp; Retailing, </a:t>
            </a:r>
            <a:endParaRPr lang="en-US" sz="1800" dirty="0" smtClean="0">
              <a:solidFill>
                <a:schemeClr val="tx1"/>
              </a:solidFill>
              <a:uFillTx/>
            </a:endParaRPr>
          </a:p>
          <a:p>
            <a:pPr>
              <a:buFont typeface="Wingdings" panose="05000000000000000000" pitchFamily="2" charset="2"/>
              <a:buChar char="ü"/>
            </a:pPr>
            <a:r>
              <a:rPr lang="en-US" sz="1800" dirty="0" smtClean="0">
                <a:solidFill>
                  <a:schemeClr val="tx1"/>
                </a:solidFill>
                <a:uFillTx/>
              </a:rPr>
              <a:t>Catering, Hospitality &amp; Events Management, Etc.</a:t>
            </a:r>
            <a:endParaRPr lang="en-US" sz="1800" dirty="0" smtClean="0">
              <a:solidFill>
                <a:schemeClr val="tx1"/>
              </a:solidFill>
              <a:uFillTx/>
            </a:endParaRPr>
          </a:p>
          <a:p>
            <a:pPr>
              <a:buFont typeface="Wingdings" panose="05000000000000000000" pitchFamily="2" charset="2"/>
              <a:buChar char="ü"/>
            </a:pPr>
            <a:endParaRPr lang="en-US" sz="1800" dirty="0" smtClean="0">
              <a:solidFill>
                <a:schemeClr val="tx1"/>
              </a:solidFill>
              <a:uFillTx/>
            </a:endParaRPr>
          </a:p>
        </p:txBody>
      </p:sp>
      <p:sp>
        <p:nvSpPr>
          <p:cNvPr id="4" name="Footer Placeholder 3"/>
          <p:cNvSpPr>
            <a:spLocks noGrp="1"/>
          </p:cNvSpPr>
          <p:nvPr>
            <p:ph type="ftr" sz="quarter" idx="11"/>
          </p:nvPr>
        </p:nvSpPr>
        <p:spPr>
          <a:xfrm>
            <a:off x="838200" y="6356350"/>
            <a:ext cx="74676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0" end="0"/>
                                            </p:txEl>
                                          </p:spTgt>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anim calcmode="lin" valueType="num">
                                      <p:cBhvr>
                                        <p:cTn id="19"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0" dur="2000" fill="hold"/>
                                        <p:tgtEl>
                                          <p:spTgt spid="3">
                                            <p:txEl>
                                              <p:pRg st="1" end="1"/>
                                            </p:txEl>
                                          </p:spTgt>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5" dur="2000" fill="hold"/>
                                        <p:tgtEl>
                                          <p:spTgt spid="3">
                                            <p:txEl>
                                              <p:pRg st="2" end="2"/>
                                            </p:txEl>
                                          </p:spTgt>
                                        </p:tgtEl>
                                        <p:attrNameLst>
                                          <p:attrName>ppt_h</p:attrName>
                                        </p:attrNameLst>
                                      </p:cBhvr>
                                      <p:tavLst>
                                        <p:tav tm="0">
                                          <p:val>
                                            <p:strVal val="#ppt_h"/>
                                          </p:val>
                                        </p:tav>
                                        <p:tav tm="100000">
                                          <p:val>
                                            <p:strVal val="#ppt_h"/>
                                          </p:val>
                                        </p:tav>
                                      </p:tavLst>
                                    </p:anim>
                                  </p:childTnLst>
                                </p:cTn>
                              </p:par>
                              <p:par>
                                <p:cTn id="26" presetID="45"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par>
                                <p:cTn id="31" presetID="45"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2000"/>
                                        <p:tgtEl>
                                          <p:spTgt spid="3">
                                            <p:txEl>
                                              <p:pRg st="4" end="4"/>
                                            </p:txEl>
                                          </p:spTgt>
                                        </p:tgtEl>
                                      </p:cBhvr>
                                    </p:animEffect>
                                    <p:anim calcmode="lin" valueType="num">
                                      <p:cBhvr>
                                        <p:cTn id="34"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5" dur="2000" fill="hold"/>
                                        <p:tgtEl>
                                          <p:spTgt spid="3">
                                            <p:txEl>
                                              <p:pRg st="4" end="4"/>
                                            </p:txEl>
                                          </p:spTgt>
                                        </p:tgtEl>
                                        <p:attrNameLst>
                                          <p:attrName>ppt_h</p:attrName>
                                        </p:attrNameLst>
                                      </p:cBhvr>
                                      <p:tavLst>
                                        <p:tav tm="0">
                                          <p:val>
                                            <p:strVal val="#ppt_h"/>
                                          </p:val>
                                        </p:tav>
                                        <p:tav tm="100000">
                                          <p:val>
                                            <p:strVal val="#ppt_h"/>
                                          </p:val>
                                        </p:tav>
                                      </p:tavLst>
                                    </p:anim>
                                  </p:childTnLst>
                                </p:cTn>
                              </p:par>
                              <p:par>
                                <p:cTn id="36" presetID="45"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2000"/>
                                        <p:tgtEl>
                                          <p:spTgt spid="3">
                                            <p:txEl>
                                              <p:pRg st="5" end="5"/>
                                            </p:txEl>
                                          </p:spTgt>
                                        </p:tgtEl>
                                      </p:cBhvr>
                                    </p:animEffect>
                                    <p:anim calcmode="lin" valueType="num">
                                      <p:cBhvr>
                                        <p:cTn id="39"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0" dur="2000" fill="hold"/>
                                        <p:tgtEl>
                                          <p:spTgt spid="3">
                                            <p:txEl>
                                              <p:pRg st="5" end="5"/>
                                            </p:txEl>
                                          </p:spTgt>
                                        </p:tgtEl>
                                        <p:attrNameLst>
                                          <p:attrName>ppt_h</p:attrName>
                                        </p:attrNameLst>
                                      </p:cBhvr>
                                      <p:tavLst>
                                        <p:tav tm="0">
                                          <p:val>
                                            <p:strVal val="#ppt_h"/>
                                          </p:val>
                                        </p:tav>
                                        <p:tav tm="100000">
                                          <p:val>
                                            <p:strVal val="#ppt_h"/>
                                          </p:val>
                                        </p:tav>
                                      </p:tavLst>
                                    </p:anim>
                                  </p:childTnLst>
                                </p:cTn>
                              </p:par>
                              <p:par>
                                <p:cTn id="41" presetID="45"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2000"/>
                                        <p:tgtEl>
                                          <p:spTgt spid="3">
                                            <p:txEl>
                                              <p:pRg st="6" end="6"/>
                                            </p:txEl>
                                          </p:spTgt>
                                        </p:tgtEl>
                                      </p:cBhvr>
                                    </p:animEffect>
                                    <p:anim calcmode="lin" valueType="num">
                                      <p:cBhvr>
                                        <p:cTn id="44"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45" dur="2000" fill="hold"/>
                                        <p:tgtEl>
                                          <p:spTgt spid="3">
                                            <p:txEl>
                                              <p:pRg st="6" end="6"/>
                                            </p:txEl>
                                          </p:spTgt>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2000"/>
                                        <p:tgtEl>
                                          <p:spTgt spid="3">
                                            <p:txEl>
                                              <p:pRg st="7" end="7"/>
                                            </p:txEl>
                                          </p:spTgt>
                                        </p:tgtEl>
                                      </p:cBhvr>
                                    </p:animEffect>
                                    <p:anim calcmode="lin" valueType="num">
                                      <p:cBhvr>
                                        <p:cTn id="49"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50" dur="2000" fill="hold"/>
                                        <p:tgtEl>
                                          <p:spTgt spid="3">
                                            <p:txEl>
                                              <p:pRg st="7" end="7"/>
                                            </p:txEl>
                                          </p:spTgt>
                                        </p:tgtEl>
                                        <p:attrNameLst>
                                          <p:attrName>ppt_h</p:attrName>
                                        </p:attrNameLst>
                                      </p:cBhvr>
                                      <p:tavLst>
                                        <p:tav tm="0">
                                          <p:val>
                                            <p:strVal val="#ppt_h"/>
                                          </p:val>
                                        </p:tav>
                                        <p:tav tm="100000">
                                          <p:val>
                                            <p:strVal val="#ppt_h"/>
                                          </p:val>
                                        </p:tav>
                                      </p:tavLst>
                                    </p:anim>
                                  </p:childTnLst>
                                </p:cTn>
                              </p:par>
                              <p:par>
                                <p:cTn id="51" presetID="45" presetClass="entr" presetSubtype="0"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2000"/>
                                        <p:tgtEl>
                                          <p:spTgt spid="3">
                                            <p:txEl>
                                              <p:pRg st="8" end="8"/>
                                            </p:txEl>
                                          </p:spTgt>
                                        </p:tgtEl>
                                      </p:cBhvr>
                                    </p:animEffect>
                                    <p:anim calcmode="lin" valueType="num">
                                      <p:cBhvr>
                                        <p:cTn id="54" dur="2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55" dur="2000" fill="hold"/>
                                        <p:tgtEl>
                                          <p:spTgt spid="3">
                                            <p:txEl>
                                              <p:pRg st="8" end="8"/>
                                            </p:txEl>
                                          </p:spTgt>
                                        </p:tgtEl>
                                        <p:attrNameLst>
                                          <p:attrName>ppt_h</p:attrName>
                                        </p:attrNameLst>
                                      </p:cBhvr>
                                      <p:tavLst>
                                        <p:tav tm="0">
                                          <p:val>
                                            <p:strVal val="#ppt_h"/>
                                          </p:val>
                                        </p:tav>
                                        <p:tav tm="100000">
                                          <p:val>
                                            <p:strVal val="#ppt_h"/>
                                          </p:val>
                                        </p:tav>
                                      </p:tavLst>
                                    </p:anim>
                                  </p:childTnLst>
                                </p:cTn>
                              </p:par>
                              <p:par>
                                <p:cTn id="56" presetID="45" presetClass="entr" presetSubtype="0" fill="hold" nodeType="with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fade">
                                      <p:cBhvr>
                                        <p:cTn id="58" dur="2000"/>
                                        <p:tgtEl>
                                          <p:spTgt spid="3">
                                            <p:txEl>
                                              <p:pRg st="9" end="9"/>
                                            </p:txEl>
                                          </p:spTgt>
                                        </p:tgtEl>
                                      </p:cBhvr>
                                    </p:animEffect>
                                    <p:anim calcmode="lin" valueType="num">
                                      <p:cBhvr>
                                        <p:cTn id="59"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60" dur="2000" fill="hold"/>
                                        <p:tgtEl>
                                          <p:spTgt spid="3">
                                            <p:txEl>
                                              <p:pRg st="9" end="9"/>
                                            </p:txEl>
                                          </p:spTgt>
                                        </p:tgtEl>
                                        <p:attrNameLst>
                                          <p:attrName>ppt_h</p:attrName>
                                        </p:attrNameLst>
                                      </p:cBhvr>
                                      <p:tavLst>
                                        <p:tav tm="0">
                                          <p:val>
                                            <p:strVal val="#ppt_h"/>
                                          </p:val>
                                        </p:tav>
                                        <p:tav tm="100000">
                                          <p:val>
                                            <p:strVal val="#ppt_h"/>
                                          </p:val>
                                        </p:tav>
                                      </p:tavLst>
                                    </p:anim>
                                  </p:childTnLst>
                                </p:cTn>
                              </p:par>
                              <p:par>
                                <p:cTn id="61" presetID="45" presetClass="entr" presetSubtype="0" fill="hold" nodeType="with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2000"/>
                                        <p:tgtEl>
                                          <p:spTgt spid="3">
                                            <p:txEl>
                                              <p:pRg st="10" end="10"/>
                                            </p:txEl>
                                          </p:spTgt>
                                        </p:tgtEl>
                                      </p:cBhvr>
                                    </p:animEffect>
                                    <p:anim calcmode="lin" valueType="num">
                                      <p:cBhvr>
                                        <p:cTn id="64" dur="2000" fill="hold"/>
                                        <p:tgtEl>
                                          <p:spTgt spid="3">
                                            <p:txEl>
                                              <p:pRg st="10" end="10"/>
                                            </p:txEl>
                                          </p:spTgt>
                                        </p:tgtEl>
                                        <p:attrNameLst>
                                          <p:attrName>ppt_w</p:attrName>
                                        </p:attrNameLst>
                                      </p:cBhvr>
                                      <p:tavLst>
                                        <p:tav tm="0" fmla="#ppt_w*sin(2.5*pi*$)">
                                          <p:val>
                                            <p:fltVal val="0"/>
                                          </p:val>
                                        </p:tav>
                                        <p:tav tm="100000">
                                          <p:val>
                                            <p:fltVal val="1"/>
                                          </p:val>
                                        </p:tav>
                                      </p:tavLst>
                                    </p:anim>
                                    <p:anim calcmode="lin" valueType="num">
                                      <p:cBhvr>
                                        <p:cTn id="65" dur="2000" fill="hold"/>
                                        <p:tgtEl>
                                          <p:spTgt spid="3">
                                            <p:txEl>
                                              <p:pRg st="10" end="10"/>
                                            </p:txEl>
                                          </p:spTgt>
                                        </p:tgtEl>
                                        <p:attrNameLst>
                                          <p:attrName>ppt_h</p:attrName>
                                        </p:attrNameLst>
                                      </p:cBhvr>
                                      <p:tavLst>
                                        <p:tav tm="0">
                                          <p:val>
                                            <p:strVal val="#ppt_h"/>
                                          </p:val>
                                        </p:tav>
                                        <p:tav tm="100000">
                                          <p:val>
                                            <p:strVal val="#ppt_h"/>
                                          </p:val>
                                        </p:tav>
                                      </p:tavLst>
                                    </p:anim>
                                  </p:childTnLst>
                                </p:cTn>
                              </p:par>
                              <p:par>
                                <p:cTn id="66" presetID="45" presetClass="entr" presetSubtype="0" fill="hold" nodeType="with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Effect transition="in" filter="fade">
                                      <p:cBhvr>
                                        <p:cTn id="68" dur="2000"/>
                                        <p:tgtEl>
                                          <p:spTgt spid="3">
                                            <p:txEl>
                                              <p:pRg st="11" end="11"/>
                                            </p:txEl>
                                          </p:spTgt>
                                        </p:tgtEl>
                                      </p:cBhvr>
                                    </p:animEffect>
                                    <p:anim calcmode="lin" valueType="num">
                                      <p:cBhvr>
                                        <p:cTn id="69" dur="2000" fill="hold"/>
                                        <p:tgtEl>
                                          <p:spTgt spid="3">
                                            <p:txEl>
                                              <p:pRg st="11" end="11"/>
                                            </p:txEl>
                                          </p:spTgt>
                                        </p:tgtEl>
                                        <p:attrNameLst>
                                          <p:attrName>ppt_w</p:attrName>
                                        </p:attrNameLst>
                                      </p:cBhvr>
                                      <p:tavLst>
                                        <p:tav tm="0" fmla="#ppt_w*sin(2.5*pi*$)">
                                          <p:val>
                                            <p:fltVal val="0"/>
                                          </p:val>
                                        </p:tav>
                                        <p:tav tm="100000">
                                          <p:val>
                                            <p:fltVal val="1"/>
                                          </p:val>
                                        </p:tav>
                                      </p:tavLst>
                                    </p:anim>
                                    <p:anim calcmode="lin" valueType="num">
                                      <p:cBhvr>
                                        <p:cTn id="70" dur="2000" fill="hold"/>
                                        <p:tgtEl>
                                          <p:spTgt spid="3">
                                            <p:txEl>
                                              <p:pRg st="11" end="11"/>
                                            </p:txEl>
                                          </p:spTgt>
                                        </p:tgtEl>
                                        <p:attrNameLst>
                                          <p:attrName>ppt_h</p:attrName>
                                        </p:attrNameLst>
                                      </p:cBhvr>
                                      <p:tavLst>
                                        <p:tav tm="0">
                                          <p:val>
                                            <p:strVal val="#ppt_h"/>
                                          </p:val>
                                        </p:tav>
                                        <p:tav tm="100000">
                                          <p:val>
                                            <p:strVal val="#ppt_h"/>
                                          </p:val>
                                        </p:tav>
                                      </p:tavLst>
                                    </p:anim>
                                  </p:childTnLst>
                                </p:cTn>
                              </p:par>
                              <p:par>
                                <p:cTn id="71" presetID="45" presetClass="entr" presetSubtype="0" fill="hold" nodeType="with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Effect transition="in" filter="fade">
                                      <p:cBhvr>
                                        <p:cTn id="73" dur="2000"/>
                                        <p:tgtEl>
                                          <p:spTgt spid="3">
                                            <p:txEl>
                                              <p:pRg st="12" end="12"/>
                                            </p:txEl>
                                          </p:spTgt>
                                        </p:tgtEl>
                                      </p:cBhvr>
                                    </p:animEffect>
                                    <p:anim calcmode="lin" valueType="num">
                                      <p:cBhvr>
                                        <p:cTn id="74" dur="2000" fill="hold"/>
                                        <p:tgtEl>
                                          <p:spTgt spid="3">
                                            <p:txEl>
                                              <p:pRg st="12" end="12"/>
                                            </p:txEl>
                                          </p:spTgt>
                                        </p:tgtEl>
                                        <p:attrNameLst>
                                          <p:attrName>ppt_w</p:attrName>
                                        </p:attrNameLst>
                                      </p:cBhvr>
                                      <p:tavLst>
                                        <p:tav tm="0" fmla="#ppt_w*sin(2.5*pi*$)">
                                          <p:val>
                                            <p:fltVal val="0"/>
                                          </p:val>
                                        </p:tav>
                                        <p:tav tm="100000">
                                          <p:val>
                                            <p:fltVal val="1"/>
                                          </p:val>
                                        </p:tav>
                                      </p:tavLst>
                                    </p:anim>
                                    <p:anim calcmode="lin" valueType="num">
                                      <p:cBhvr>
                                        <p:cTn id="75" dur="2000" fill="hold"/>
                                        <p:tgtEl>
                                          <p:spTgt spid="3">
                                            <p:txEl>
                                              <p:pRg st="12" end="12"/>
                                            </p:txEl>
                                          </p:spTgt>
                                        </p:tgtEl>
                                        <p:attrNameLst>
                                          <p:attrName>ppt_h</p:attrName>
                                        </p:attrNameLst>
                                      </p:cBhvr>
                                      <p:tavLst>
                                        <p:tav tm="0">
                                          <p:val>
                                            <p:strVal val="#ppt_h"/>
                                          </p:val>
                                        </p:tav>
                                        <p:tav tm="100000">
                                          <p:val>
                                            <p:strVal val="#ppt_h"/>
                                          </p:val>
                                        </p:tav>
                                      </p:tavLst>
                                    </p:anim>
                                  </p:childTnLst>
                                </p:cTn>
                              </p:par>
                              <p:par>
                                <p:cTn id="76" presetID="45" presetClass="entr" presetSubtype="0" fill="hold" nodeType="withEffect">
                                  <p:stCondLst>
                                    <p:cond delay="0"/>
                                  </p:stCondLst>
                                  <p:childTnLst>
                                    <p:set>
                                      <p:cBhvr>
                                        <p:cTn id="77" dur="1" fill="hold">
                                          <p:stCondLst>
                                            <p:cond delay="0"/>
                                          </p:stCondLst>
                                        </p:cTn>
                                        <p:tgtEl>
                                          <p:spTgt spid="3">
                                            <p:txEl>
                                              <p:pRg st="13" end="13"/>
                                            </p:txEl>
                                          </p:spTgt>
                                        </p:tgtEl>
                                        <p:attrNameLst>
                                          <p:attrName>style.visibility</p:attrName>
                                        </p:attrNameLst>
                                      </p:cBhvr>
                                      <p:to>
                                        <p:strVal val="visible"/>
                                      </p:to>
                                    </p:set>
                                    <p:animEffect transition="in" filter="fade">
                                      <p:cBhvr>
                                        <p:cTn id="78" dur="2000"/>
                                        <p:tgtEl>
                                          <p:spTgt spid="3">
                                            <p:txEl>
                                              <p:pRg st="13" end="13"/>
                                            </p:txEl>
                                          </p:spTgt>
                                        </p:tgtEl>
                                      </p:cBhvr>
                                    </p:animEffect>
                                    <p:anim calcmode="lin" valueType="num">
                                      <p:cBhvr>
                                        <p:cTn id="79" dur="2000" fill="hold"/>
                                        <p:tgtEl>
                                          <p:spTgt spid="3">
                                            <p:txEl>
                                              <p:pRg st="13" end="13"/>
                                            </p:txEl>
                                          </p:spTgt>
                                        </p:tgtEl>
                                        <p:attrNameLst>
                                          <p:attrName>ppt_w</p:attrName>
                                        </p:attrNameLst>
                                      </p:cBhvr>
                                      <p:tavLst>
                                        <p:tav tm="0" fmla="#ppt_w*sin(2.5*pi*$)">
                                          <p:val>
                                            <p:fltVal val="0"/>
                                          </p:val>
                                        </p:tav>
                                        <p:tav tm="100000">
                                          <p:val>
                                            <p:fltVal val="1"/>
                                          </p:val>
                                        </p:tav>
                                      </p:tavLst>
                                    </p:anim>
                                    <p:anim calcmode="lin" valueType="num">
                                      <p:cBhvr>
                                        <p:cTn id="80" dur="2000" fill="hold"/>
                                        <p:tgtEl>
                                          <p:spTgt spid="3">
                                            <p:txEl>
                                              <p:pRg st="13" end="13"/>
                                            </p:txEl>
                                          </p:spTgt>
                                        </p:tgtEl>
                                        <p:attrNameLst>
                                          <p:attrName>ppt_h</p:attrName>
                                        </p:attrNameLst>
                                      </p:cBhvr>
                                      <p:tavLst>
                                        <p:tav tm="0">
                                          <p:val>
                                            <p:strVal val="#ppt_h"/>
                                          </p:val>
                                        </p:tav>
                                        <p:tav tm="100000">
                                          <p:val>
                                            <p:strVal val="#ppt_h"/>
                                          </p:val>
                                        </p:tav>
                                      </p:tavLst>
                                    </p:anim>
                                  </p:childTnLst>
                                </p:cTn>
                              </p:par>
                              <p:par>
                                <p:cTn id="81" presetID="45" presetClass="entr" presetSubtype="0" fill="hold" nodeType="withEffect">
                                  <p:stCondLst>
                                    <p:cond delay="0"/>
                                  </p:stCondLst>
                                  <p:childTnLst>
                                    <p:set>
                                      <p:cBhvr>
                                        <p:cTn id="82" dur="1" fill="hold">
                                          <p:stCondLst>
                                            <p:cond delay="0"/>
                                          </p:stCondLst>
                                        </p:cTn>
                                        <p:tgtEl>
                                          <p:spTgt spid="3">
                                            <p:txEl>
                                              <p:pRg st="14" end="14"/>
                                            </p:txEl>
                                          </p:spTgt>
                                        </p:tgtEl>
                                        <p:attrNameLst>
                                          <p:attrName>style.visibility</p:attrName>
                                        </p:attrNameLst>
                                      </p:cBhvr>
                                      <p:to>
                                        <p:strVal val="visible"/>
                                      </p:to>
                                    </p:set>
                                    <p:animEffect transition="in" filter="fade">
                                      <p:cBhvr>
                                        <p:cTn id="83" dur="2000"/>
                                        <p:tgtEl>
                                          <p:spTgt spid="3">
                                            <p:txEl>
                                              <p:pRg st="14" end="14"/>
                                            </p:txEl>
                                          </p:spTgt>
                                        </p:tgtEl>
                                      </p:cBhvr>
                                    </p:animEffect>
                                    <p:anim calcmode="lin" valueType="num">
                                      <p:cBhvr>
                                        <p:cTn id="84" dur="2000" fill="hold"/>
                                        <p:tgtEl>
                                          <p:spTgt spid="3">
                                            <p:txEl>
                                              <p:pRg st="14" end="14"/>
                                            </p:txEl>
                                          </p:spTgt>
                                        </p:tgtEl>
                                        <p:attrNameLst>
                                          <p:attrName>ppt_w</p:attrName>
                                        </p:attrNameLst>
                                      </p:cBhvr>
                                      <p:tavLst>
                                        <p:tav tm="0" fmla="#ppt_w*sin(2.5*pi*$)">
                                          <p:val>
                                            <p:fltVal val="0"/>
                                          </p:val>
                                        </p:tav>
                                        <p:tav tm="100000">
                                          <p:val>
                                            <p:fltVal val="1"/>
                                          </p:val>
                                        </p:tav>
                                      </p:tavLst>
                                    </p:anim>
                                    <p:anim calcmode="lin" valueType="num">
                                      <p:cBhvr>
                                        <p:cTn id="85" dur="2000" fill="hold"/>
                                        <p:tgtEl>
                                          <p:spTgt spid="3">
                                            <p:txEl>
                                              <p:pRg st="14" end="1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smtClean="0"/>
              <a:t>11.0 Mini Case Studies &amp; Exercises For Brainstorming Group Discussions</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a:buFont typeface="Wingdings" panose="05000000000000000000" pitchFamily="2" charset="2"/>
              <a:buChar char="Ø"/>
            </a:pPr>
            <a:r>
              <a:rPr lang="en-US" sz="2000" dirty="0" smtClean="0">
                <a:solidFill>
                  <a:schemeClr val="tx1"/>
                </a:solidFill>
                <a:uFillTx/>
              </a:rPr>
              <a:t>(a) “A </a:t>
            </a:r>
            <a:r>
              <a:rPr lang="en-US" sz="2000" dirty="0">
                <a:solidFill>
                  <a:schemeClr val="tx1"/>
                </a:solidFill>
                <a:uFillTx/>
              </a:rPr>
              <a:t>software company was entering a new area of MIS. This company had a good reputation in the software areas. The company won a contract for MIS for a pharmaceutical company. The project was scheduled for completion in one year. But after 8 months a large part of the project was incomplete.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Not </a:t>
            </a:r>
            <a:r>
              <a:rPr lang="en-US" sz="2000" dirty="0">
                <a:solidFill>
                  <a:schemeClr val="tx1"/>
                </a:solidFill>
                <a:uFillTx/>
              </a:rPr>
              <a:t>completing the project on schedule will bring loss of face and litigation for the company.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What </a:t>
            </a:r>
            <a:r>
              <a:rPr lang="en-US" sz="2000" dirty="0">
                <a:solidFill>
                  <a:schemeClr val="tx1"/>
                </a:solidFill>
                <a:uFillTx/>
              </a:rPr>
              <a:t>should </a:t>
            </a:r>
            <a:r>
              <a:rPr lang="en-US" sz="2000" dirty="0" smtClean="0">
                <a:solidFill>
                  <a:schemeClr val="tx1"/>
                </a:solidFill>
                <a:uFillTx/>
              </a:rPr>
              <a:t> </a:t>
            </a:r>
            <a:r>
              <a:rPr lang="en-US" sz="2000" dirty="0">
                <a:solidFill>
                  <a:schemeClr val="tx1"/>
                </a:solidFill>
                <a:uFillTx/>
              </a:rPr>
              <a:t>the company do</a:t>
            </a:r>
            <a:r>
              <a:rPr lang="en-US" sz="2000" dirty="0" smtClean="0">
                <a:solidFill>
                  <a:schemeClr val="tx1"/>
                </a:solidFill>
                <a:uFillTx/>
              </a:rPr>
              <a:t>?”</a:t>
            </a: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2390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1)">
                                      <p:cBhvr>
                                        <p:cTn id="16" dur="2000"/>
                                        <p:tgtEl>
                                          <p:spTgt spid="3">
                                            <p:txEl>
                                              <p:pRg st="1" end="1"/>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400" dirty="0"/>
              <a:t>11.0 </a:t>
            </a:r>
            <a:r>
              <a:rPr lang="en-US" sz="2400" dirty="0" smtClean="0"/>
              <a:t>Mini Case Studies &amp; </a:t>
            </a:r>
            <a:r>
              <a:rPr lang="en-US" sz="2400" dirty="0"/>
              <a:t>Exercises For Brainstorming Group Discussions</a:t>
            </a:r>
            <a:endParaRPr lang="en-US" sz="2400" dirty="0"/>
          </a:p>
        </p:txBody>
      </p:sp>
      <p:sp>
        <p:nvSpPr>
          <p:cNvPr id="3" name="Content Placeholder 2"/>
          <p:cNvSpPr>
            <a:spLocks noGrp="1"/>
          </p:cNvSpPr>
          <p:nvPr>
            <p:ph idx="1"/>
          </p:nvPr>
        </p:nvSpPr>
        <p:spPr>
          <a:xfrm>
            <a:off x="457200" y="990600"/>
            <a:ext cx="8229600" cy="5410200"/>
          </a:xfrm>
        </p:spPr>
        <p:txBody>
          <a:bodyPr>
            <a:normAutofit/>
          </a:bodyPr>
          <a:lstStyle/>
          <a:p>
            <a:pPr>
              <a:buFont typeface="Wingdings" panose="05000000000000000000" pitchFamily="2" charset="2"/>
              <a:buChar char="Ø"/>
            </a:pPr>
            <a:r>
              <a:rPr lang="en-US" sz="2000" dirty="0" smtClean="0">
                <a:solidFill>
                  <a:schemeClr val="tx1"/>
                </a:solidFill>
                <a:uFillTx/>
              </a:rPr>
              <a:t>(b) “Mr</a:t>
            </a:r>
            <a:r>
              <a:rPr lang="en-US" sz="2000" dirty="0">
                <a:solidFill>
                  <a:schemeClr val="tx1"/>
                </a:solidFill>
                <a:uFillTx/>
              </a:rPr>
              <a:t>. </a:t>
            </a:r>
            <a:r>
              <a:rPr lang="en-US" sz="2000" dirty="0" smtClean="0">
                <a:solidFill>
                  <a:schemeClr val="tx1"/>
                </a:solidFill>
                <a:uFillTx/>
              </a:rPr>
              <a:t>John </a:t>
            </a:r>
            <a:r>
              <a:rPr lang="en-US" sz="2000" dirty="0">
                <a:solidFill>
                  <a:schemeClr val="tx1"/>
                </a:solidFill>
                <a:uFillTx/>
              </a:rPr>
              <a:t>works in a multinational firm where he is Senior Manager (Production). Recently, Ms. </a:t>
            </a:r>
            <a:r>
              <a:rPr lang="en-US" sz="2000" dirty="0" smtClean="0">
                <a:solidFill>
                  <a:schemeClr val="tx1"/>
                </a:solidFill>
                <a:uFillTx/>
              </a:rPr>
              <a:t>Jane </a:t>
            </a:r>
            <a:r>
              <a:rPr lang="en-US" sz="2000" dirty="0">
                <a:solidFill>
                  <a:schemeClr val="tx1"/>
                </a:solidFill>
                <a:uFillTx/>
              </a:rPr>
              <a:t>was appointed Vice President of the company, with Mr. </a:t>
            </a:r>
            <a:r>
              <a:rPr lang="en-US" sz="2000" dirty="0" smtClean="0">
                <a:solidFill>
                  <a:schemeClr val="tx1"/>
                </a:solidFill>
                <a:uFillTx/>
              </a:rPr>
              <a:t>John </a:t>
            </a:r>
            <a:r>
              <a:rPr lang="en-US" sz="2000" dirty="0">
                <a:solidFill>
                  <a:schemeClr val="tx1"/>
                </a:solidFill>
                <a:uFillTx/>
              </a:rPr>
              <a:t>reporting to Ms. </a:t>
            </a:r>
            <a:r>
              <a:rPr lang="en-US" sz="2000" dirty="0" smtClean="0">
                <a:solidFill>
                  <a:schemeClr val="tx1"/>
                </a:solidFill>
                <a:uFillTx/>
              </a:rPr>
              <a:t>Jane.</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 </a:t>
            </a:r>
            <a:r>
              <a:rPr lang="en-US" sz="2000" dirty="0">
                <a:solidFill>
                  <a:schemeClr val="tx1"/>
                </a:solidFill>
                <a:uFillTx/>
              </a:rPr>
              <a:t>Due to some problem in the production line, Ms. </a:t>
            </a:r>
            <a:r>
              <a:rPr lang="en-US" sz="2000" dirty="0" smtClean="0">
                <a:solidFill>
                  <a:schemeClr val="tx1"/>
                </a:solidFill>
                <a:uFillTx/>
              </a:rPr>
              <a:t>Jane </a:t>
            </a:r>
            <a:r>
              <a:rPr lang="en-US" sz="2000" dirty="0">
                <a:solidFill>
                  <a:schemeClr val="tx1"/>
                </a:solidFill>
                <a:uFillTx/>
              </a:rPr>
              <a:t>requests a late evening meeting with Mr. </a:t>
            </a:r>
            <a:r>
              <a:rPr lang="en-US" sz="2000" dirty="0" smtClean="0">
                <a:solidFill>
                  <a:schemeClr val="tx1"/>
                </a:solidFill>
                <a:uFillTx/>
              </a:rPr>
              <a:t>John. </a:t>
            </a:r>
            <a:r>
              <a:rPr lang="en-US" sz="2000" dirty="0">
                <a:solidFill>
                  <a:schemeClr val="tx1"/>
                </a:solidFill>
                <a:uFillTx/>
              </a:rPr>
              <a:t>When Mr. </a:t>
            </a:r>
            <a:r>
              <a:rPr lang="en-US" sz="2000" dirty="0" smtClean="0">
                <a:solidFill>
                  <a:schemeClr val="tx1"/>
                </a:solidFill>
                <a:uFillTx/>
              </a:rPr>
              <a:t>John </a:t>
            </a:r>
            <a:r>
              <a:rPr lang="en-US" sz="2000" dirty="0">
                <a:solidFill>
                  <a:schemeClr val="tx1"/>
                </a:solidFill>
                <a:uFillTx/>
              </a:rPr>
              <a:t>goes for the meeting, Ms. </a:t>
            </a:r>
            <a:r>
              <a:rPr lang="en-US" sz="2000" dirty="0" smtClean="0">
                <a:solidFill>
                  <a:schemeClr val="tx1"/>
                </a:solidFill>
                <a:uFillTx/>
              </a:rPr>
              <a:t>Jane </a:t>
            </a:r>
            <a:r>
              <a:rPr lang="en-US" sz="2000" dirty="0">
                <a:solidFill>
                  <a:schemeClr val="tx1"/>
                </a:solidFill>
                <a:uFillTx/>
              </a:rPr>
              <a:t>makes some inappropriate advances on him. Mr. </a:t>
            </a:r>
            <a:r>
              <a:rPr lang="en-US" sz="2000" dirty="0" smtClean="0">
                <a:solidFill>
                  <a:schemeClr val="tx1"/>
                </a:solidFill>
                <a:uFillTx/>
              </a:rPr>
              <a:t>John </a:t>
            </a:r>
            <a:r>
              <a:rPr lang="en-US" sz="2000" dirty="0">
                <a:solidFill>
                  <a:schemeClr val="tx1"/>
                </a:solidFill>
                <a:uFillTx/>
              </a:rPr>
              <a:t>promptly reports the matter to company HR M</a:t>
            </a:r>
            <a:r>
              <a:rPr lang="en-US" sz="2000" dirty="0" smtClean="0">
                <a:solidFill>
                  <a:schemeClr val="tx1"/>
                </a:solidFill>
                <a:uFillTx/>
              </a:rPr>
              <a:t>anager</a:t>
            </a:r>
            <a:r>
              <a:rPr lang="en-US" sz="2000" dirty="0">
                <a:solidFill>
                  <a:schemeClr val="tx1"/>
                </a:solidFill>
                <a:uFillTx/>
              </a:rPr>
              <a:t>.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The </a:t>
            </a:r>
            <a:r>
              <a:rPr lang="en-US" sz="2000" dirty="0">
                <a:solidFill>
                  <a:schemeClr val="tx1"/>
                </a:solidFill>
                <a:uFillTx/>
              </a:rPr>
              <a:t>HR </a:t>
            </a:r>
            <a:r>
              <a:rPr lang="en-US" sz="2000" dirty="0" smtClean="0">
                <a:solidFill>
                  <a:schemeClr val="tx1"/>
                </a:solidFill>
                <a:uFillTx/>
              </a:rPr>
              <a:t>Manager </a:t>
            </a:r>
            <a:r>
              <a:rPr lang="en-US" sz="2000" dirty="0">
                <a:solidFill>
                  <a:schemeClr val="tx1"/>
                </a:solidFill>
                <a:uFillTx/>
              </a:rPr>
              <a:t>finds it hard to believe Mr. </a:t>
            </a:r>
            <a:r>
              <a:rPr lang="en-US" sz="2000" dirty="0" smtClean="0">
                <a:solidFill>
                  <a:schemeClr val="tx1"/>
                </a:solidFill>
                <a:uFillTx/>
              </a:rPr>
              <a:t>John's story, </a:t>
            </a:r>
            <a:r>
              <a:rPr lang="en-US" sz="2000" dirty="0">
                <a:solidFill>
                  <a:schemeClr val="tx1"/>
                </a:solidFill>
                <a:uFillTx/>
              </a:rPr>
              <a:t>and along with Ms. </a:t>
            </a:r>
            <a:r>
              <a:rPr lang="en-US" sz="2000" dirty="0" smtClean="0">
                <a:solidFill>
                  <a:schemeClr val="tx1"/>
                </a:solidFill>
                <a:uFillTx/>
              </a:rPr>
              <a:t>Jane, the HR Manager accuses Mr. John </a:t>
            </a:r>
            <a:r>
              <a:rPr lang="en-US" sz="2000" dirty="0">
                <a:solidFill>
                  <a:schemeClr val="tx1"/>
                </a:solidFill>
                <a:uFillTx/>
              </a:rPr>
              <a:t>of inappropriate conduct.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The </a:t>
            </a:r>
            <a:r>
              <a:rPr lang="en-US" sz="2000" dirty="0">
                <a:solidFill>
                  <a:schemeClr val="tx1"/>
                </a:solidFill>
                <a:uFillTx/>
              </a:rPr>
              <a:t>matter has leaked to the press and is causing bad publicity for the company.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What </a:t>
            </a:r>
            <a:r>
              <a:rPr lang="en-US" sz="2000" dirty="0">
                <a:solidFill>
                  <a:schemeClr val="tx1"/>
                </a:solidFill>
                <a:uFillTx/>
              </a:rPr>
              <a:t>should the company do</a:t>
            </a:r>
            <a:r>
              <a:rPr lang="en-US" sz="2000" dirty="0" smtClean="0">
                <a:solidFill>
                  <a:schemeClr val="tx1"/>
                </a:solidFill>
                <a:uFillTx/>
              </a:rPr>
              <a:t>?”</a:t>
            </a: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914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1)">
                                      <p:cBhvr>
                                        <p:cTn id="15" dur="2000"/>
                                        <p:tgtEl>
                                          <p:spTgt spid="3">
                                            <p:txEl>
                                              <p:pRg st="2" end="2"/>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heel(1)">
                                      <p:cBhvr>
                                        <p:cTn id="18" dur="2000"/>
                                        <p:tgtEl>
                                          <p:spTgt spid="3">
                                            <p:txEl>
                                              <p:pRg st="3" end="3"/>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heel(1)">
                                      <p:cBhvr>
                                        <p:cTn id="2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400" dirty="0"/>
              <a:t>11.0 </a:t>
            </a:r>
            <a:r>
              <a:rPr lang="en-US" sz="2400" dirty="0" smtClean="0"/>
              <a:t>Mini Case </a:t>
            </a:r>
            <a:r>
              <a:rPr lang="en-US" sz="2400" dirty="0"/>
              <a:t>Studies </a:t>
            </a:r>
            <a:r>
              <a:rPr lang="en-US" sz="2400" dirty="0" smtClean="0"/>
              <a:t>&amp; Exercises </a:t>
            </a:r>
            <a:r>
              <a:rPr lang="en-US" sz="2400" dirty="0"/>
              <a:t>For Brainstorming Group Discussions</a:t>
            </a:r>
            <a:endParaRPr lang="en-US" sz="2400" dirty="0"/>
          </a:p>
        </p:txBody>
      </p:sp>
      <p:sp>
        <p:nvSpPr>
          <p:cNvPr id="3" name="Content Placeholder 2"/>
          <p:cNvSpPr>
            <a:spLocks noGrp="1"/>
          </p:cNvSpPr>
          <p:nvPr>
            <p:ph idx="1"/>
          </p:nvPr>
        </p:nvSpPr>
        <p:spPr>
          <a:xfrm>
            <a:off x="457200" y="1066800"/>
            <a:ext cx="8229600" cy="5059363"/>
          </a:xfrm>
        </p:spPr>
        <p:txBody>
          <a:bodyPr>
            <a:normAutofit/>
          </a:bodyPr>
          <a:lstStyle/>
          <a:p>
            <a:pPr>
              <a:buFont typeface="Wingdings" panose="05000000000000000000" pitchFamily="2" charset="2"/>
              <a:buChar char="Ø"/>
            </a:pPr>
            <a:r>
              <a:rPr lang="en-US" sz="2000" dirty="0">
                <a:solidFill>
                  <a:schemeClr val="tx1"/>
                </a:solidFill>
                <a:uFillTx/>
              </a:rPr>
              <a:t>(c ) “A person with software skills </a:t>
            </a:r>
            <a:r>
              <a:rPr lang="en-US" sz="2000" dirty="0" smtClean="0">
                <a:solidFill>
                  <a:schemeClr val="tx1"/>
                </a:solidFill>
                <a:uFillTx/>
              </a:rPr>
              <a:t>got </a:t>
            </a:r>
            <a:r>
              <a:rPr lang="en-US" sz="2000" dirty="0">
                <a:solidFill>
                  <a:schemeClr val="tx1"/>
                </a:solidFill>
                <a:uFillTx/>
              </a:rPr>
              <a:t>a job in a hardware firm, on a temporary basis. He </a:t>
            </a:r>
            <a:r>
              <a:rPr lang="en-US" sz="2000" dirty="0" smtClean="0">
                <a:solidFill>
                  <a:schemeClr val="tx1"/>
                </a:solidFill>
                <a:uFillTx/>
              </a:rPr>
              <a:t>was </a:t>
            </a:r>
            <a:r>
              <a:rPr lang="en-US" sz="2000" dirty="0">
                <a:solidFill>
                  <a:schemeClr val="tx1"/>
                </a:solidFill>
                <a:uFillTx/>
              </a:rPr>
              <a:t>not doing well and </a:t>
            </a:r>
            <a:r>
              <a:rPr lang="en-US" sz="2000" dirty="0" smtClean="0">
                <a:solidFill>
                  <a:schemeClr val="tx1"/>
                </a:solidFill>
                <a:uFillTx/>
              </a:rPr>
              <a:t> feared being </a:t>
            </a:r>
            <a:r>
              <a:rPr lang="en-US" sz="2000" dirty="0">
                <a:solidFill>
                  <a:schemeClr val="tx1"/>
                </a:solidFill>
                <a:uFillTx/>
              </a:rPr>
              <a:t>sacked within one year.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His </a:t>
            </a:r>
            <a:r>
              <a:rPr lang="en-US" sz="2000" dirty="0">
                <a:solidFill>
                  <a:schemeClr val="tx1"/>
                </a:solidFill>
                <a:uFillTx/>
              </a:rPr>
              <a:t>boss </a:t>
            </a:r>
            <a:r>
              <a:rPr lang="en-US" sz="2000" dirty="0" smtClean="0">
                <a:solidFill>
                  <a:schemeClr val="tx1"/>
                </a:solidFill>
                <a:uFillTx/>
              </a:rPr>
              <a:t>gave </a:t>
            </a:r>
            <a:r>
              <a:rPr lang="en-US" sz="2000" dirty="0">
                <a:solidFill>
                  <a:schemeClr val="tx1"/>
                </a:solidFill>
                <a:uFillTx/>
              </a:rPr>
              <a:t>him letters of recommendation to apply elsewhere. At the end of the year, when h</a:t>
            </a:r>
            <a:r>
              <a:rPr lang="en-US" sz="2000" dirty="0" smtClean="0">
                <a:solidFill>
                  <a:schemeClr val="tx1"/>
                </a:solidFill>
                <a:uFillTx/>
              </a:rPr>
              <a:t>e was </a:t>
            </a:r>
            <a:r>
              <a:rPr lang="en-US" sz="2000" dirty="0">
                <a:solidFill>
                  <a:schemeClr val="tx1"/>
                </a:solidFill>
                <a:uFillTx/>
              </a:rPr>
              <a:t>to be thrown out, he </a:t>
            </a:r>
            <a:r>
              <a:rPr lang="en-US" sz="2000" dirty="0" smtClean="0">
                <a:solidFill>
                  <a:schemeClr val="tx1"/>
                </a:solidFill>
                <a:uFillTx/>
              </a:rPr>
              <a:t>filed </a:t>
            </a:r>
            <a:r>
              <a:rPr lang="en-US" sz="2000" dirty="0">
                <a:solidFill>
                  <a:schemeClr val="tx1"/>
                </a:solidFill>
                <a:uFillTx/>
              </a:rPr>
              <a:t>a case against the firm, showing the recommendation </a:t>
            </a:r>
            <a:r>
              <a:rPr lang="en-US" sz="2000" dirty="0" smtClean="0">
                <a:solidFill>
                  <a:schemeClr val="tx1"/>
                </a:solidFill>
                <a:uFillTx/>
              </a:rPr>
              <a:t>letters from his boss.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How </a:t>
            </a:r>
            <a:r>
              <a:rPr lang="en-US" sz="2000" dirty="0">
                <a:solidFill>
                  <a:schemeClr val="tx1"/>
                </a:solidFill>
                <a:uFillTx/>
              </a:rPr>
              <a:t>will the company come out of this mess</a:t>
            </a:r>
            <a:r>
              <a:rPr lang="en-US" sz="2000" dirty="0" smtClean="0">
                <a:solidFill>
                  <a:schemeClr val="tx1"/>
                </a:solidFill>
                <a:uFillTx/>
              </a:rPr>
              <a:t>?”</a:t>
            </a:r>
            <a:endParaRPr lang="en-US" sz="2000" dirty="0" smtClean="0">
              <a:solidFill>
                <a:schemeClr val="tx1"/>
              </a:solidFill>
              <a:uFillTx/>
            </a:endParaRPr>
          </a:p>
        </p:txBody>
      </p:sp>
      <p:sp>
        <p:nvSpPr>
          <p:cNvPr id="4" name="Footer Placeholder 3"/>
          <p:cNvSpPr>
            <a:spLocks noGrp="1"/>
          </p:cNvSpPr>
          <p:nvPr>
            <p:ph type="ftr" sz="quarter" idx="11"/>
          </p:nvPr>
        </p:nvSpPr>
        <p:spPr>
          <a:xfrm>
            <a:off x="685800" y="6356350"/>
            <a:ext cx="76200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400" dirty="0"/>
              <a:t>11.0 </a:t>
            </a:r>
            <a:r>
              <a:rPr lang="en-US" sz="2400" dirty="0" smtClean="0"/>
              <a:t>Mini Case Studies &amp; </a:t>
            </a:r>
            <a:r>
              <a:rPr lang="en-US" sz="2400" dirty="0"/>
              <a:t>Exercises For Brainstorming Group Discussions</a:t>
            </a:r>
            <a:endParaRPr lang="en-US" sz="2400" dirty="0"/>
          </a:p>
        </p:txBody>
      </p:sp>
      <p:sp>
        <p:nvSpPr>
          <p:cNvPr id="3" name="Content Placeholder 2"/>
          <p:cNvSpPr>
            <a:spLocks noGrp="1"/>
          </p:cNvSpPr>
          <p:nvPr>
            <p:ph idx="1"/>
          </p:nvPr>
        </p:nvSpPr>
        <p:spPr>
          <a:xfrm>
            <a:off x="457200" y="990600"/>
            <a:ext cx="8229600" cy="5410200"/>
          </a:xfrm>
        </p:spPr>
        <p:txBody>
          <a:bodyPr>
            <a:normAutofit/>
          </a:bodyPr>
          <a:lstStyle/>
          <a:p>
            <a:pPr>
              <a:buFont typeface="Wingdings" panose="05000000000000000000" pitchFamily="2" charset="2"/>
              <a:buChar char="Ø"/>
            </a:pPr>
            <a:r>
              <a:rPr lang="en-US" sz="2000" dirty="0">
                <a:solidFill>
                  <a:schemeClr val="tx1"/>
                </a:solidFill>
                <a:uFillTx/>
              </a:rPr>
              <a:t>(d) “Mr</a:t>
            </a:r>
            <a:r>
              <a:rPr lang="en-US" sz="2000" dirty="0" smtClean="0">
                <a:solidFill>
                  <a:schemeClr val="tx1"/>
                </a:solidFill>
                <a:uFillTx/>
              </a:rPr>
              <a:t>. Smith </a:t>
            </a:r>
            <a:r>
              <a:rPr lang="en-US" sz="2000" dirty="0">
                <a:solidFill>
                  <a:schemeClr val="tx1"/>
                </a:solidFill>
                <a:uFillTx/>
              </a:rPr>
              <a:t>has a distinguished academic record and excels in sports and other extra-curricular activities since childhood.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He </a:t>
            </a:r>
            <a:r>
              <a:rPr lang="en-US" sz="2000" dirty="0">
                <a:solidFill>
                  <a:schemeClr val="tx1"/>
                </a:solidFill>
                <a:uFillTx/>
              </a:rPr>
              <a:t>joined </a:t>
            </a:r>
            <a:r>
              <a:rPr lang="en-US" sz="2000" dirty="0" smtClean="0">
                <a:solidFill>
                  <a:schemeClr val="tx1"/>
                </a:solidFill>
                <a:uFillTx/>
              </a:rPr>
              <a:t>ABC Ltd </a:t>
            </a:r>
            <a:r>
              <a:rPr lang="en-US" sz="2000" dirty="0">
                <a:solidFill>
                  <a:schemeClr val="tx1"/>
                </a:solidFill>
                <a:uFillTx/>
              </a:rPr>
              <a:t>as </a:t>
            </a:r>
            <a:r>
              <a:rPr lang="en-US" sz="2000" dirty="0" smtClean="0">
                <a:solidFill>
                  <a:schemeClr val="tx1"/>
                </a:solidFill>
                <a:uFillTx/>
              </a:rPr>
              <a:t>a salesman</a:t>
            </a:r>
            <a:r>
              <a:rPr lang="en-US" sz="2000" dirty="0">
                <a:solidFill>
                  <a:schemeClr val="tx1"/>
                </a:solidFill>
                <a:uFillTx/>
              </a:rPr>
              <a:t>. In the company it was noticed he was conceited and his interaction with other people was not exactly cordial. He was indifferent to suggestions from superiors and subordinates.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However</a:t>
            </a:r>
            <a:r>
              <a:rPr lang="en-US" sz="2000" dirty="0">
                <a:solidFill>
                  <a:schemeClr val="tx1"/>
                </a:solidFill>
                <a:uFillTx/>
              </a:rPr>
              <a:t>, he was a star performer as </a:t>
            </a:r>
            <a:r>
              <a:rPr lang="en-US" sz="2000" dirty="0" smtClean="0">
                <a:solidFill>
                  <a:schemeClr val="tx1"/>
                </a:solidFill>
                <a:uFillTx/>
              </a:rPr>
              <a:t>a salesman </a:t>
            </a:r>
            <a:r>
              <a:rPr lang="en-US" sz="2000" dirty="0">
                <a:solidFill>
                  <a:schemeClr val="tx1"/>
                </a:solidFill>
                <a:uFillTx/>
              </a:rPr>
              <a:t>and always crossed targets, in </a:t>
            </a:r>
            <a:r>
              <a:rPr lang="en-US" sz="2000" dirty="0" smtClean="0">
                <a:solidFill>
                  <a:schemeClr val="tx1"/>
                </a:solidFill>
                <a:uFillTx/>
              </a:rPr>
              <a:t>all the </a:t>
            </a:r>
            <a:r>
              <a:rPr lang="en-US" sz="2000" dirty="0">
                <a:solidFill>
                  <a:schemeClr val="tx1"/>
                </a:solidFill>
                <a:uFillTx/>
              </a:rPr>
              <a:t>time he had spent with the company.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The </a:t>
            </a:r>
            <a:r>
              <a:rPr lang="en-US" sz="2000" dirty="0">
                <a:solidFill>
                  <a:schemeClr val="tx1"/>
                </a:solidFill>
                <a:uFillTx/>
              </a:rPr>
              <a:t>company needs a new </a:t>
            </a:r>
            <a:r>
              <a:rPr lang="en-US" sz="2000" dirty="0" smtClean="0">
                <a:solidFill>
                  <a:schemeClr val="tx1"/>
                </a:solidFill>
                <a:uFillTx/>
              </a:rPr>
              <a:t>Regional Sales Manager </a:t>
            </a:r>
            <a:r>
              <a:rPr lang="en-US" sz="2000" dirty="0">
                <a:solidFill>
                  <a:schemeClr val="tx1"/>
                </a:solidFill>
                <a:uFillTx/>
              </a:rPr>
              <a:t>to improve the performance of a loss-making region, should they appoint him</a:t>
            </a:r>
            <a:r>
              <a:rPr lang="en-US" sz="2000" dirty="0" smtClean="0">
                <a:solidFill>
                  <a:schemeClr val="tx1"/>
                </a:solidFill>
                <a:uFillTx/>
              </a:rPr>
              <a:t>? </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Justify your position with strong reasons.</a:t>
            </a:r>
            <a:endParaRPr lang="en-US" sz="2000" dirty="0" smtClean="0">
              <a:solidFill>
                <a:schemeClr val="tx1"/>
              </a:solidFill>
              <a:uFillTx/>
            </a:endParaRPr>
          </a:p>
        </p:txBody>
      </p:sp>
      <p:sp>
        <p:nvSpPr>
          <p:cNvPr id="4" name="Footer Placeholder 3"/>
          <p:cNvSpPr>
            <a:spLocks noGrp="1"/>
          </p:cNvSpPr>
          <p:nvPr>
            <p:ph type="ftr" sz="quarter" idx="11"/>
          </p:nvPr>
        </p:nvSpPr>
        <p:spPr>
          <a:xfrm>
            <a:off x="838200" y="6356350"/>
            <a:ext cx="74676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200" dirty="0" smtClean="0"/>
              <a:t>12.0 Summary &amp; Conclusion</a:t>
            </a:r>
            <a:endParaRPr lang="en-US" sz="3200" dirty="0"/>
          </a:p>
        </p:txBody>
      </p:sp>
      <p:sp>
        <p:nvSpPr>
          <p:cNvPr id="3" name="Content Placeholder 2"/>
          <p:cNvSpPr>
            <a:spLocks noGrp="1"/>
          </p:cNvSpPr>
          <p:nvPr>
            <p:ph idx="1"/>
          </p:nvPr>
        </p:nvSpPr>
        <p:spPr>
          <a:xfrm>
            <a:off x="457200" y="914400"/>
            <a:ext cx="8229600" cy="5410200"/>
          </a:xfrm>
        </p:spPr>
        <p:txBody>
          <a:bodyPr>
            <a:normAutofit/>
          </a:bodyPr>
          <a:lstStyle/>
          <a:p>
            <a:pPr>
              <a:buFont typeface="Wingdings" panose="05000000000000000000" pitchFamily="2" charset="2"/>
              <a:buChar char="q"/>
            </a:pPr>
            <a:r>
              <a:rPr lang="en-US" sz="2000" b="1" dirty="0" smtClean="0">
                <a:solidFill>
                  <a:schemeClr val="tx1"/>
                </a:solidFill>
                <a:uFillTx/>
              </a:rPr>
              <a:t>In Summary: </a:t>
            </a:r>
            <a:endParaRPr lang="en-US" sz="2000" b="1"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Problem Solving &amp; Decision Making skillsets and competencies are critical to all that hope to get into managerial and leadership positions ultimately in one field or the other in life.</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Even while still a student in the University, you must strive to hone these skills set adequately and appropriately, to deal more competently  in all facets of your passing through the university and allowing the university to pass through you.</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To be poor in problem solving and decision making, is to become poor in the business of life and living as a whole. </a:t>
            </a:r>
            <a:endParaRPr lang="en-US" sz="2000" dirty="0" smtClean="0">
              <a:solidFill>
                <a:schemeClr val="tx1"/>
              </a:solidFill>
              <a:uFillTx/>
            </a:endParaRPr>
          </a:p>
        </p:txBody>
      </p:sp>
      <p:sp>
        <p:nvSpPr>
          <p:cNvPr id="4" name="Footer Placeholder 3"/>
          <p:cNvSpPr>
            <a:spLocks noGrp="1"/>
          </p:cNvSpPr>
          <p:nvPr>
            <p:ph type="ftr" sz="quarter" idx="11"/>
          </p:nvPr>
        </p:nvSpPr>
        <p:spPr>
          <a:xfrm>
            <a:off x="9144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200" dirty="0"/>
              <a:t>12.0 Summary &amp; Conclusion</a:t>
            </a:r>
            <a:endParaRPr lang="en-US" sz="3200" dirty="0"/>
          </a:p>
        </p:txBody>
      </p:sp>
      <p:sp>
        <p:nvSpPr>
          <p:cNvPr id="3" name="Content Placeholder 2"/>
          <p:cNvSpPr>
            <a:spLocks noGrp="1"/>
          </p:cNvSpPr>
          <p:nvPr>
            <p:ph idx="1"/>
          </p:nvPr>
        </p:nvSpPr>
        <p:spPr>
          <a:xfrm>
            <a:off x="457200" y="762000"/>
            <a:ext cx="8229600" cy="5364163"/>
          </a:xfrm>
        </p:spPr>
        <p:txBody>
          <a:bodyPr>
            <a:normAutofit/>
          </a:bodyPr>
          <a:lstStyle/>
          <a:p>
            <a:pPr>
              <a:buFont typeface="Wingdings" panose="05000000000000000000" pitchFamily="2" charset="2"/>
              <a:buChar char="Ø"/>
            </a:pPr>
            <a:r>
              <a:rPr lang="en-US" sz="2000" dirty="0">
                <a:solidFill>
                  <a:schemeClr val="tx1"/>
                </a:solidFill>
                <a:uFillTx/>
              </a:rPr>
              <a:t>You must therefore seek after multidisciplinary information that could make you know more than a little in all fields, while striving to know all there is to know in your core field of specialization. </a:t>
            </a:r>
            <a:endParaRPr lang="en-US" sz="2000" dirty="0">
              <a:solidFill>
                <a:schemeClr val="tx1"/>
              </a:solidFill>
              <a:uFillTx/>
            </a:endParaRPr>
          </a:p>
          <a:p>
            <a:pPr>
              <a:buFont typeface="Wingdings" panose="05000000000000000000" pitchFamily="2" charset="2"/>
              <a:buChar char="q"/>
            </a:pPr>
            <a:r>
              <a:rPr lang="en-US" sz="2000" b="1" dirty="0" smtClean="0">
                <a:solidFill>
                  <a:schemeClr val="tx1"/>
                </a:solidFill>
                <a:uFillTx/>
              </a:rPr>
              <a:t>In Conclusion:</a:t>
            </a:r>
            <a:endParaRPr lang="en-US" sz="2000" b="1"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Always remember that quality </a:t>
            </a:r>
            <a:r>
              <a:rPr lang="en-US" sz="2000" dirty="0">
                <a:solidFill>
                  <a:schemeClr val="tx1"/>
                </a:solidFill>
                <a:uFillTx/>
              </a:rPr>
              <a:t>i</a:t>
            </a:r>
            <a:r>
              <a:rPr lang="en-US" sz="2000" dirty="0" smtClean="0">
                <a:solidFill>
                  <a:schemeClr val="tx1"/>
                </a:solidFill>
                <a:uFillTx/>
              </a:rPr>
              <a:t>nformation (a product of correctly processed data), remains </a:t>
            </a:r>
            <a:r>
              <a:rPr lang="en-US" sz="2000" dirty="0">
                <a:solidFill>
                  <a:schemeClr val="tx1"/>
                </a:solidFill>
                <a:uFillTx/>
              </a:rPr>
              <a:t>the raw material for problem solving and decision making.</a:t>
            </a:r>
            <a:endParaRPr lang="en-US" sz="2000" dirty="0">
              <a:solidFill>
                <a:schemeClr val="tx1"/>
              </a:solidFill>
              <a:uFillTx/>
            </a:endParaRPr>
          </a:p>
          <a:p>
            <a:pPr>
              <a:buFont typeface="Wingdings" panose="05000000000000000000" pitchFamily="2" charset="2"/>
              <a:buChar char="Ø"/>
            </a:pPr>
            <a:r>
              <a:rPr lang="en-US" sz="2000" dirty="0">
                <a:solidFill>
                  <a:schemeClr val="tx1"/>
                </a:solidFill>
                <a:uFillTx/>
              </a:rPr>
              <a:t>To become  poorly informed  therefore, is to be personally deformed, despite your physical wholeness!</a:t>
            </a:r>
            <a:endParaRPr lang="en-US" sz="2000" dirty="0">
              <a:solidFill>
                <a:schemeClr val="tx1"/>
              </a:solidFill>
              <a:uFillTx/>
            </a:endParaRPr>
          </a:p>
          <a:p>
            <a:endParaRPr lang="en-US" sz="2000" dirty="0">
              <a:solidFill>
                <a:schemeClr val="tx1"/>
              </a:solidFill>
              <a:uFillTx/>
            </a:endParaRPr>
          </a:p>
        </p:txBody>
      </p:sp>
      <p:sp>
        <p:nvSpPr>
          <p:cNvPr id="4" name="Footer Placeholder 3"/>
          <p:cNvSpPr>
            <a:spLocks noGrp="1"/>
          </p:cNvSpPr>
          <p:nvPr>
            <p:ph type="ftr" sz="quarter" idx="11"/>
          </p:nvPr>
        </p:nvSpPr>
        <p:spPr>
          <a:xfrm>
            <a:off x="990600" y="6356350"/>
            <a:ext cx="72390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a:t>12.0 Summary &amp; Conclusion</a:t>
            </a:r>
            <a:endParaRPr lang="en-US" sz="3200" dirty="0"/>
          </a:p>
        </p:txBody>
      </p:sp>
      <p:sp>
        <p:nvSpPr>
          <p:cNvPr id="3" name="Content Placeholder 2"/>
          <p:cNvSpPr>
            <a:spLocks noGrp="1"/>
          </p:cNvSpPr>
          <p:nvPr>
            <p:ph idx="1"/>
          </p:nvPr>
        </p:nvSpPr>
        <p:spPr>
          <a:xfrm>
            <a:off x="457200" y="838200"/>
            <a:ext cx="8229600" cy="5486400"/>
          </a:xfrm>
        </p:spPr>
        <p:txBody>
          <a:bodyPr>
            <a:normAutofit/>
          </a:bodyPr>
          <a:lstStyle/>
          <a:p>
            <a:pPr>
              <a:buFont typeface="Wingdings" panose="05000000000000000000" pitchFamily="2" charset="2"/>
              <a:buChar char="Ø"/>
            </a:pPr>
            <a:r>
              <a:rPr lang="en-US" dirty="0" smtClean="0"/>
              <a:t> </a:t>
            </a:r>
            <a:r>
              <a:rPr lang="en-US" sz="2000" dirty="0" smtClean="0">
                <a:solidFill>
                  <a:schemeClr val="tx1"/>
                </a:solidFill>
                <a:uFillTx/>
              </a:rPr>
              <a:t>Go from here to consciously take ownership of developing your problem solving and decision making skills set.</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You shall be glad you did, as you would have started early towards building credit for a flourishing managerial and leadership career in life, notwithstanding your initial degree from your university.</a:t>
            </a:r>
            <a:endParaRPr lang="en-US" sz="2000" dirty="0" smtClean="0">
              <a:solidFill>
                <a:schemeClr val="tx1"/>
              </a:solidFill>
              <a:uFillTx/>
            </a:endParaRPr>
          </a:p>
          <a:p>
            <a:pPr>
              <a:buFont typeface="Wingdings" panose="05000000000000000000" pitchFamily="2" charset="2"/>
              <a:buChar char="Ø"/>
            </a:pPr>
            <a:r>
              <a:rPr lang="en-US" sz="2000" dirty="0" smtClean="0">
                <a:solidFill>
                  <a:schemeClr val="tx1"/>
                </a:solidFill>
                <a:uFillTx/>
              </a:rPr>
              <a:t>ICLED Business School wishes you the best of fortune as a University student and in your career after your studies from the university.</a:t>
            </a:r>
            <a:endParaRPr lang="en-US" sz="2000" dirty="0" smtClean="0">
              <a:solidFill>
                <a:schemeClr val="tx1"/>
              </a:solidFill>
              <a:uFillTx/>
            </a:endParaRPr>
          </a:p>
        </p:txBody>
      </p:sp>
      <p:sp>
        <p:nvSpPr>
          <p:cNvPr id="4" name="Footer Placeholder 3"/>
          <p:cNvSpPr>
            <a:spLocks noGrp="1"/>
          </p:cNvSpPr>
          <p:nvPr>
            <p:ph type="ftr" sz="quarter" idx="11"/>
          </p:nvPr>
        </p:nvSpPr>
        <p:spPr>
          <a:xfrm>
            <a:off x="838200" y="6356350"/>
            <a:ext cx="7315200" cy="365125"/>
          </a:xfrm>
        </p:spPr>
        <p:txBody>
          <a:bodyPr/>
          <a:lstStyle/>
          <a:p>
            <a:r>
              <a:rPr lang="en-US" dirty="0" smtClean="0"/>
              <a:t>"Decision Making &amp; Problem Solving"- By ICLED Business School, For Students Of Unilag Career Development Center</a:t>
            </a:r>
            <a:endParaRPr lang="en-US" dirty="0"/>
          </a:p>
        </p:txBody>
      </p:sp>
      <p:sp>
        <p:nvSpPr>
          <p:cNvPr id="5" name="Slide Number Placeholder 4"/>
          <p:cNvSpPr>
            <a:spLocks noGrp="1"/>
          </p:cNvSpPr>
          <p:nvPr>
            <p:ph type="sldNum" sz="quarter" idx="12"/>
          </p:nvPr>
        </p:nvSpPr>
        <p:spPr/>
        <p:txBody>
          <a:bodyPr/>
          <a:lstStyle/>
          <a:p>
            <a:fld id="{ECFD6A00-8C26-4141-B1E6-F8C7F2FE4CFA}"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22683</Words>
  <Application>WPS Presentation</Application>
  <PresentationFormat>On-screen Show (4:3)</PresentationFormat>
  <Paragraphs>496</Paragraphs>
  <Slides>41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41</vt:i4>
      </vt:variant>
    </vt:vector>
  </HeadingPairs>
  <TitlesOfParts>
    <vt:vector size="50" baseType="lpstr">
      <vt:lpstr>Arial</vt:lpstr>
      <vt:lpstr>SimSun</vt:lpstr>
      <vt:lpstr>Wingdings</vt:lpstr>
      <vt:lpstr>Calibri</vt:lpstr>
      <vt:lpstr>Helvetica Neue</vt:lpstr>
      <vt:lpstr>微软雅黑</vt:lpstr>
      <vt:lpstr>汉仪旗黑</vt:lpstr>
      <vt:lpstr>Arial Unicode MS</vt:lpstr>
      <vt:lpstr>Office Theme</vt:lpstr>
      <vt:lpstr>Track 1: People Skills Module 1: Decision Making And Problem Solving </vt:lpstr>
      <vt:lpstr>Training  Objectives </vt:lpstr>
      <vt:lpstr>Training  Benefits </vt:lpstr>
      <vt:lpstr> Learning Contents</vt:lpstr>
      <vt:lpstr>Learning Contents</vt:lpstr>
      <vt:lpstr>Learning Contents</vt:lpstr>
      <vt:lpstr> 1.0 What Is Decision Making &amp; The 7 Steps To Effective Decision Making? </vt:lpstr>
      <vt:lpstr> 1.0 What Is Decision Making &amp; The 7 Steps To Effective Decision Making? </vt:lpstr>
      <vt:lpstr> 1.0 What Is Decision Making &amp; The 7 Steps To Effective Decision Making? </vt:lpstr>
      <vt:lpstr> 1.0 What Is Decision Making &amp; The 7 Steps To Effective Decision Making? </vt:lpstr>
      <vt:lpstr>1.0 What Is Decision Making &amp; The 7 Steps To Effective Decision Making? </vt:lpstr>
      <vt:lpstr>2.0 What Are The 4 Major Types/Categorizations  Of Decision Making Models</vt:lpstr>
      <vt:lpstr>2.0 What Are The 4 Major Types/Categorizations  Of Decision Making Models</vt:lpstr>
      <vt:lpstr>3.0 Short 10 Minutes Practical Decision Making Brainstorming Discussion Exercises</vt:lpstr>
      <vt:lpstr>4.0 What Are Some Of The Benefits Of Effective Decision Making?</vt:lpstr>
      <vt:lpstr>4.0 What Are Some Of The Benefits Of Effective Decision Making?</vt:lpstr>
      <vt:lpstr>5.0 What Are Some Of The Disadvantages / Demerits Of Poor Decision Making As A University Student &amp; In Life Generally?</vt:lpstr>
      <vt:lpstr>5.0 What Are Some Of The Disadvantages / Demerits Of Poor Decision Making As A University Student &amp; In Life Generally?</vt:lpstr>
      <vt:lpstr> 6.0 What Is Problem Solving &amp; The 4 Steps To Problem Solving? </vt:lpstr>
      <vt:lpstr> 6.0 What Is Problem Solving &amp; The 4 Steps To Problem Solving? </vt:lpstr>
      <vt:lpstr>6.0 What Is Problem Solving &amp; The 4  Steps To Problem Solving?</vt:lpstr>
      <vt:lpstr>6.0 What Is Problem Solving &amp; The 4  Steps To Problem Solving?</vt:lpstr>
      <vt:lpstr>6.0 What Is Problem Solving &amp; The 4  Steps To Problem Solving?</vt:lpstr>
      <vt:lpstr>6.0 What Is Problem Solving &amp; The 4  Steps To Problem Solving?</vt:lpstr>
      <vt:lpstr>7.0 Practical 10 Minutes Exercise For Brainstorming Discussion On Problem Solving</vt:lpstr>
      <vt:lpstr>8.0 What Are The Benefits Of Developing Optimal Problem Solving Competency By You, As A University Student &amp; And For Your Career After Graduation. </vt:lpstr>
      <vt:lpstr>8.0 What Are The Benefits Of Developing Optimal Problem Solving Competency By You, As A University Student &amp; And For Your Career After Graduation. </vt:lpstr>
      <vt:lpstr>8.0 What Are The Benefits Of Developing Optimal Problem Solving Competency By You, As A University Student &amp; And For Your Career After Graduation. </vt:lpstr>
      <vt:lpstr>8.0 What Are The Benefits Of Developing Optimal Problem Solving Competency By You, As A University Student &amp; And For Your Career After Graduation? </vt:lpstr>
      <vt:lpstr>8.0 What Are The Benefits Of Developing Optimal Problem Solving Competency By You, As A University Student &amp; And For Your Career After Graduation.?</vt:lpstr>
      <vt:lpstr>9.0 What Are Some Demerits/Disadvantages Of Becoming A Poor Problem Solver?</vt:lpstr>
      <vt:lpstr>9.0 What Are Some Demerits/Disadvantages Of Becoming A Poor Problem Solver?</vt:lpstr>
      <vt:lpstr>9.0 What Are Some Demerits/Disadvantages Of Becoming A Poor Problem Solver?</vt:lpstr>
      <vt:lpstr>10.0 What Are Some Areas Of Problems That Need Adaptable Reskilling Decisions Today  To Solve Them And Make Impact &amp; Money Locally, Nationally &amp; Globally , Irrespective Of Your Initial University Degree?</vt:lpstr>
      <vt:lpstr>11.0 Mini Case Studies &amp; Exercises For Brainstorming Group Discussions</vt:lpstr>
      <vt:lpstr>11.0 Mini Case Studies &amp; Exercises For Brainstorming Group Discussions</vt:lpstr>
      <vt:lpstr>11.0 Mini Case Studies &amp; Exercises For Brainstorming Group Discussions</vt:lpstr>
      <vt:lpstr>11.0 Mini Case Studies &amp; Exercises For Brainstorming Group Discussions</vt:lpstr>
      <vt:lpstr>12.0 Summary &amp; Conclusion</vt:lpstr>
      <vt:lpstr>12.0 Summary &amp; Conclusion</vt:lpstr>
      <vt:lpstr>12.0 Summary &amp; Conclusion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On People Skills:  Module 1: Decision Making And Problem Solving</dc:title>
  <dc:creator>ownwer</dc:creator>
  <cp:lastModifiedBy>olafamiloni</cp:lastModifiedBy>
  <cp:revision>56</cp:revision>
  <dcterms:created xsi:type="dcterms:W3CDTF">2025-06-07T13:42:38Z</dcterms:created>
  <dcterms:modified xsi:type="dcterms:W3CDTF">2025-06-07T13:42:38Z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1033-3.2.0.6370</vt:lpwstr>
  </property>
</Properties>
</file>