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64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49F819-902D-4437-9A41-912C3EE2E064}" type="datetimeFigureOut">
              <a:rPr lang="en-US" smtClean="0"/>
              <a:t>6/20/2025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B9EC56-D9FD-4068-A7BD-2123BD9FCF12}" type="slidenum">
              <a:rPr lang="en-US" smtClean="0"/>
              <a:t>‹#›</a:t>
            </a:fld>
            <a:endParaRPr lang="en-US"/>
          </a:p>
        </p:txBody>
      </p:sp>
    </p:spTree>
    <p:extLst>
      <p:ext uri="{BB962C8B-B14F-4D97-AF65-F5344CB8AC3E}">
        <p14:creationId xmlns:p14="http://schemas.microsoft.com/office/powerpoint/2010/main" val="855082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a:t>
            </a:fld>
            <a:endParaRPr lang="en-US"/>
          </a:p>
        </p:txBody>
      </p:sp>
    </p:spTree>
    <p:extLst>
      <p:ext uri="{BB962C8B-B14F-4D97-AF65-F5344CB8AC3E}">
        <p14:creationId xmlns:p14="http://schemas.microsoft.com/office/powerpoint/2010/main" val="2015822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3</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4</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5</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6</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7</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8</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9</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10</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11</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12</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13</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14</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15</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16</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17</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18</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19</a:t>
            </a:fld>
            <a:endParaRPr lang="en-US"/>
          </a:p>
        </p:txBody>
      </p:sp>
    </p:spTree>
    <p:extLst>
      <p:ext uri="{BB962C8B-B14F-4D97-AF65-F5344CB8AC3E}">
        <p14:creationId xmlns:p14="http://schemas.microsoft.com/office/powerpoint/2010/main" val="41962602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20</a:t>
            </a:fld>
            <a:endParaRPr lang="en-US"/>
          </a:p>
        </p:txBody>
      </p:sp>
    </p:spTree>
    <p:extLst>
      <p:ext uri="{BB962C8B-B14F-4D97-AF65-F5344CB8AC3E}">
        <p14:creationId xmlns:p14="http://schemas.microsoft.com/office/powerpoint/2010/main" val="3045558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21</a:t>
            </a:fld>
            <a:endParaRPr lang="en-US"/>
          </a:p>
        </p:txBody>
      </p:sp>
    </p:spTree>
    <p:extLst>
      <p:ext uri="{BB962C8B-B14F-4D97-AF65-F5344CB8AC3E}">
        <p14:creationId xmlns:p14="http://schemas.microsoft.com/office/powerpoint/2010/main" val="3324015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22</a:t>
            </a:fld>
            <a:endParaRPr lang="en-US"/>
          </a:p>
        </p:txBody>
      </p:sp>
    </p:spTree>
    <p:extLst>
      <p:ext uri="{BB962C8B-B14F-4D97-AF65-F5344CB8AC3E}">
        <p14:creationId xmlns:p14="http://schemas.microsoft.com/office/powerpoint/2010/main" val="2156535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23</a:t>
            </a:fld>
            <a:endParaRPr lang="en-US"/>
          </a:p>
        </p:txBody>
      </p:sp>
    </p:spTree>
    <p:extLst>
      <p:ext uri="{BB962C8B-B14F-4D97-AF65-F5344CB8AC3E}">
        <p14:creationId xmlns:p14="http://schemas.microsoft.com/office/powerpoint/2010/main" val="2148027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24</a:t>
            </a:fld>
            <a:endParaRPr lang="en-US"/>
          </a:p>
        </p:txBody>
      </p:sp>
    </p:spTree>
    <p:extLst>
      <p:ext uri="{BB962C8B-B14F-4D97-AF65-F5344CB8AC3E}">
        <p14:creationId xmlns:p14="http://schemas.microsoft.com/office/powerpoint/2010/main" val="2713533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25</a:t>
            </a:fld>
            <a:endParaRPr lang="en-US"/>
          </a:p>
        </p:txBody>
      </p:sp>
    </p:spTree>
    <p:extLst>
      <p:ext uri="{BB962C8B-B14F-4D97-AF65-F5344CB8AC3E}">
        <p14:creationId xmlns:p14="http://schemas.microsoft.com/office/powerpoint/2010/main" val="409926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B9EC56-D9FD-4068-A7BD-2123BD9FCF12}" type="slidenum">
              <a:rPr lang="en-US" smtClean="0"/>
              <a:t>26</a:t>
            </a:fld>
            <a:endParaRPr lang="en-US"/>
          </a:p>
        </p:txBody>
      </p:sp>
    </p:spTree>
    <p:extLst>
      <p:ext uri="{BB962C8B-B14F-4D97-AF65-F5344CB8AC3E}">
        <p14:creationId xmlns:p14="http://schemas.microsoft.com/office/powerpoint/2010/main" val="2848814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DC898A5-E16B-40CB-A086-F183BA24C6DD}"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3550408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C898A5-E16B-40CB-A086-F183BA24C6DD}"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3686041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C898A5-E16B-40CB-A086-F183BA24C6DD}"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155438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DC898A5-E16B-40CB-A086-F183BA24C6DD}"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2665427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DC898A5-E16B-40CB-A086-F183BA24C6DD}" type="datetimeFigureOut">
              <a:rPr lang="en-US" smtClean="0"/>
              <a:t>6/20/2025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1457350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DC898A5-E16B-40CB-A086-F183BA24C6DD}" type="datetimeFigureOut">
              <a:rPr lang="en-US" smtClean="0"/>
              <a:t>6/20/2025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2641931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C898A5-E16B-40CB-A086-F183BA24C6DD}" type="datetimeFigureOut">
              <a:rPr lang="en-US" smtClean="0"/>
              <a:t>6/20/2025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22046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C898A5-E16B-40CB-A086-F183BA24C6DD}"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212818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C898A5-E16B-40CB-A086-F183BA24C6DD}"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400834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C898A5-E16B-40CB-A086-F183BA24C6DD}"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3893235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C898A5-E16B-40CB-A086-F183BA24C6DD}"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554E7-DB1A-4CBA-A067-1121BFECB155}" type="slidenum">
              <a:rPr lang="en-US" smtClean="0"/>
              <a:t>‹#›</a:t>
            </a:fld>
            <a:endParaRPr lang="en-US"/>
          </a:p>
        </p:txBody>
      </p:sp>
    </p:spTree>
    <p:extLst>
      <p:ext uri="{BB962C8B-B14F-4D97-AF65-F5344CB8AC3E}">
        <p14:creationId xmlns:p14="http://schemas.microsoft.com/office/powerpoint/2010/main" val="185351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C898A5-E16B-40CB-A086-F183BA24C6DD}" type="datetimeFigureOut">
              <a:rPr lang="en-US" smtClean="0"/>
              <a:t>6/20/2025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2554E7-DB1A-4CBA-A067-1121BFECB155}" type="slidenum">
              <a:rPr lang="en-US" smtClean="0"/>
              <a:t>‹#›</a:t>
            </a:fld>
            <a:endParaRPr lang="en-US"/>
          </a:p>
        </p:txBody>
      </p:sp>
    </p:spTree>
    <p:extLst>
      <p:ext uri="{BB962C8B-B14F-4D97-AF65-F5344CB8AC3E}">
        <p14:creationId xmlns:p14="http://schemas.microsoft.com/office/powerpoint/2010/main" val="4104680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2438400"/>
            <a:ext cx="7315200" cy="479425"/>
          </a:xfrm>
        </p:spPr>
        <p:txBody>
          <a:bodyPr>
            <a:noAutofit/>
          </a:bodyPr>
          <a:lstStyle/>
          <a:p>
            <a:r>
              <a:rPr lang="en-US" sz="2800" b="1" dirty="0"/>
              <a:t>ICLED BUSINESS SCHOOL, LEKKI-LAGOS</a:t>
            </a:r>
            <a:br>
              <a:rPr lang="en-US" sz="2800" b="1" dirty="0"/>
            </a:br>
            <a:r>
              <a:rPr lang="en-US" sz="2800" b="1" dirty="0"/>
              <a:t>CAREER-SERVICES</a:t>
            </a:r>
            <a:br>
              <a:rPr lang="en-US" sz="2800" b="1" dirty="0"/>
            </a:br>
            <a:br>
              <a:rPr lang="en-US" sz="2800" b="1" dirty="0"/>
            </a:br>
            <a:r>
              <a:rPr lang="en-US" sz="4000" b="1" dirty="0"/>
              <a:t>TRACK 2:</a:t>
            </a:r>
            <a:br>
              <a:rPr lang="en-US" sz="4000" b="1" dirty="0"/>
            </a:br>
            <a:r>
              <a:rPr lang="en-US" sz="4000" b="1" dirty="0"/>
              <a:t>WORK READY SKILLS</a:t>
            </a:r>
            <a:br>
              <a:rPr lang="en-US" sz="2800" b="1" dirty="0"/>
            </a:br>
            <a:br>
              <a:rPr lang="en-US" sz="2800" dirty="0"/>
            </a:br>
            <a:endParaRPr lang="en-US" sz="2800" dirty="0"/>
          </a:p>
        </p:txBody>
      </p:sp>
      <p:sp>
        <p:nvSpPr>
          <p:cNvPr id="3" name="Subtitle 2"/>
          <p:cNvSpPr>
            <a:spLocks noGrp="1"/>
          </p:cNvSpPr>
          <p:nvPr>
            <p:ph type="subTitle" idx="1"/>
          </p:nvPr>
        </p:nvSpPr>
        <p:spPr>
          <a:xfrm>
            <a:off x="457200" y="3429000"/>
            <a:ext cx="8458200" cy="1752600"/>
          </a:xfrm>
        </p:spPr>
        <p:txBody>
          <a:bodyPr>
            <a:normAutofit/>
          </a:bodyPr>
          <a:lstStyle/>
          <a:p>
            <a:endParaRPr lang="en-US" sz="4300" b="1" dirty="0">
              <a:solidFill>
                <a:schemeClr val="tx1"/>
              </a:solidFill>
            </a:endParaRPr>
          </a:p>
          <a:p>
            <a:r>
              <a:rPr lang="en-US" sz="4300" b="1" dirty="0">
                <a:solidFill>
                  <a:schemeClr val="tx1"/>
                </a:solidFill>
              </a:rPr>
              <a:t>Module 3:Interview Preparation</a:t>
            </a:r>
            <a:endParaRPr lang="en-US" sz="4300" dirty="0">
              <a:solidFill>
                <a:schemeClr val="tx1"/>
              </a:solidFill>
            </a:endParaRPr>
          </a:p>
          <a:p>
            <a:endParaRPr lang="en-US" sz="4800" b="1" dirty="0">
              <a:solidFill>
                <a:schemeClr val="tx1"/>
              </a:solidFill>
            </a:endParaRPr>
          </a:p>
        </p:txBody>
      </p:sp>
    </p:spTree>
    <p:extLst>
      <p:ext uri="{BB962C8B-B14F-4D97-AF65-F5344CB8AC3E}">
        <p14:creationId xmlns:p14="http://schemas.microsoft.com/office/powerpoint/2010/main" val="1491870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229600" cy="1143000"/>
          </a:xfrm>
        </p:spPr>
        <p:txBody>
          <a:bodyPr>
            <a:normAutofit/>
          </a:bodyPr>
          <a:lstStyle/>
          <a:p>
            <a:pPr algn="l"/>
            <a:r>
              <a:rPr lang="en-US" sz="3600" b="1" dirty="0"/>
              <a:t>Training objectives and learning content</a:t>
            </a:r>
          </a:p>
        </p:txBody>
      </p:sp>
      <p:sp>
        <p:nvSpPr>
          <p:cNvPr id="3" name="Content Placeholder 2"/>
          <p:cNvSpPr>
            <a:spLocks noGrp="1"/>
          </p:cNvSpPr>
          <p:nvPr>
            <p:ph idx="1"/>
          </p:nvPr>
        </p:nvSpPr>
        <p:spPr>
          <a:xfrm>
            <a:off x="76200" y="1219200"/>
            <a:ext cx="8915400" cy="5562600"/>
          </a:xfrm>
        </p:spPr>
        <p:txBody>
          <a:bodyPr>
            <a:normAutofit/>
          </a:bodyPr>
          <a:lstStyle/>
          <a:p>
            <a:pPr marL="0" indent="0">
              <a:buNone/>
            </a:pPr>
            <a:r>
              <a:rPr lang="en-US" dirty="0"/>
              <a:t>At the end of this training session on</a:t>
            </a:r>
          </a:p>
          <a:p>
            <a:pPr marL="0" indent="0">
              <a:buNone/>
            </a:pPr>
            <a:r>
              <a:rPr lang="en-US" dirty="0"/>
              <a:t>“Module 3: Interview Preparation”; the student trainees should have gained the relevant working knowledge and the appropriate life skills towards understanding of;</a:t>
            </a:r>
          </a:p>
          <a:p>
            <a:r>
              <a:rPr lang="en-US" dirty="0"/>
              <a:t>How to research the about the Company</a:t>
            </a:r>
          </a:p>
          <a:p>
            <a:r>
              <a:rPr lang="en-US" dirty="0"/>
              <a:t>How to Know Your Resume</a:t>
            </a:r>
          </a:p>
          <a:p>
            <a:r>
              <a:rPr lang="en-US" dirty="0"/>
              <a:t>How to Practice Common Interview Questions</a:t>
            </a:r>
          </a:p>
          <a:p>
            <a:r>
              <a:rPr lang="en-US" dirty="0"/>
              <a:t>Understanding Behavioral Interviewing</a:t>
            </a:r>
          </a:p>
          <a:p>
            <a:pPr marL="0" indent="0">
              <a:buNone/>
            </a:pPr>
            <a:endParaRPr lang="en-US" dirty="0"/>
          </a:p>
        </p:txBody>
      </p:sp>
    </p:spTree>
    <p:extLst>
      <p:ext uri="{BB962C8B-B14F-4D97-AF65-F5344CB8AC3E}">
        <p14:creationId xmlns:p14="http://schemas.microsoft.com/office/powerpoint/2010/main" val="2795016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Training objectives and learning content</a:t>
            </a:r>
          </a:p>
        </p:txBody>
      </p:sp>
      <p:sp>
        <p:nvSpPr>
          <p:cNvPr id="3" name="Content Placeholder 2"/>
          <p:cNvSpPr>
            <a:spLocks noGrp="1"/>
          </p:cNvSpPr>
          <p:nvPr>
            <p:ph idx="1"/>
          </p:nvPr>
        </p:nvSpPr>
        <p:spPr>
          <a:xfrm>
            <a:off x="76200" y="1295400"/>
            <a:ext cx="9067800" cy="4525963"/>
          </a:xfrm>
        </p:spPr>
        <p:txBody>
          <a:bodyPr>
            <a:normAutofit/>
          </a:bodyPr>
          <a:lstStyle/>
          <a:p>
            <a:r>
              <a:rPr lang="en-US" sz="2800" dirty="0"/>
              <a:t>How to dress and Groom for the interview</a:t>
            </a:r>
          </a:p>
          <a:p>
            <a:r>
              <a:rPr lang="en-US" sz="2800" dirty="0"/>
              <a:t>Interview body Language and Nonverbal Communication</a:t>
            </a:r>
          </a:p>
          <a:p>
            <a:r>
              <a:rPr lang="en-US" sz="2800" dirty="0"/>
              <a:t>Conducting mock Interviews</a:t>
            </a:r>
          </a:p>
          <a:p>
            <a:r>
              <a:rPr lang="en-US" sz="2800" dirty="0"/>
              <a:t>Questions to Ask the Interviewer</a:t>
            </a:r>
          </a:p>
          <a:p>
            <a:r>
              <a:rPr lang="en-US" sz="2800" dirty="0"/>
              <a:t>Follow-Up Etiquette</a:t>
            </a:r>
            <a:endParaRPr lang="en-US" sz="3000" dirty="0"/>
          </a:p>
        </p:txBody>
      </p:sp>
    </p:spTree>
    <p:extLst>
      <p:ext uri="{BB962C8B-B14F-4D97-AF65-F5344CB8AC3E}">
        <p14:creationId xmlns:p14="http://schemas.microsoft.com/office/powerpoint/2010/main" val="4193106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normAutofit/>
          </a:bodyPr>
          <a:lstStyle/>
          <a:p>
            <a:pPr algn="l"/>
            <a:r>
              <a:rPr lang="en-US" sz="3600" b="1" dirty="0"/>
              <a:t>Interview preparation</a:t>
            </a:r>
          </a:p>
        </p:txBody>
      </p:sp>
      <p:sp>
        <p:nvSpPr>
          <p:cNvPr id="3" name="Content Placeholder 2"/>
          <p:cNvSpPr>
            <a:spLocks noGrp="1"/>
          </p:cNvSpPr>
          <p:nvPr>
            <p:ph idx="1"/>
          </p:nvPr>
        </p:nvSpPr>
        <p:spPr>
          <a:xfrm>
            <a:off x="76200" y="1295400"/>
            <a:ext cx="9067800" cy="4525963"/>
          </a:xfrm>
        </p:spPr>
        <p:txBody>
          <a:bodyPr>
            <a:normAutofit/>
          </a:bodyPr>
          <a:lstStyle/>
          <a:p>
            <a:pPr marL="0" indent="0" algn="just">
              <a:buNone/>
            </a:pPr>
            <a:r>
              <a:rPr lang="en-GB" sz="2800" dirty="0"/>
              <a:t>Preparing for an interview is a crucial step in securing a job opportunity. </a:t>
            </a:r>
          </a:p>
          <a:p>
            <a:pPr marL="0" indent="0" algn="just">
              <a:buNone/>
            </a:pPr>
            <a:endParaRPr lang="en-GB" sz="2800" dirty="0"/>
          </a:p>
          <a:p>
            <a:pPr marL="0" indent="0" algn="just">
              <a:buNone/>
            </a:pPr>
            <a:r>
              <a:rPr lang="en-GB" sz="2800" dirty="0"/>
              <a:t>It involves thorough research, self-reflection, and practice to effectively showcase your skills and experiences to potential employers. </a:t>
            </a:r>
            <a:endParaRPr lang="en-US" sz="3000" dirty="0"/>
          </a:p>
        </p:txBody>
      </p:sp>
    </p:spTree>
    <p:extLst>
      <p:ext uri="{BB962C8B-B14F-4D97-AF65-F5344CB8AC3E}">
        <p14:creationId xmlns:p14="http://schemas.microsoft.com/office/powerpoint/2010/main" val="306960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184"/>
            <a:ext cx="9067800" cy="6835815"/>
          </a:xfrm>
        </p:spPr>
        <p:txBody>
          <a:bodyPr>
            <a:noAutofit/>
          </a:bodyPr>
          <a:lstStyle/>
          <a:p>
            <a:pPr marL="0" indent="0">
              <a:buNone/>
            </a:pPr>
            <a:r>
              <a:rPr lang="en-US" sz="2800" b="1" dirty="0"/>
              <a:t>Importance of Interview Preparation</a:t>
            </a:r>
          </a:p>
          <a:p>
            <a:pPr>
              <a:buFont typeface="Wingdings" panose="05000000000000000000" pitchFamily="2" charset="2"/>
              <a:buChar char="ü"/>
            </a:pPr>
            <a:r>
              <a:rPr lang="en-GB" sz="2800" dirty="0"/>
              <a:t>Proper preparation demonstrates your genuine interest in the position and the company.</a:t>
            </a:r>
          </a:p>
          <a:p>
            <a:pPr>
              <a:buFont typeface="Wingdings" panose="05000000000000000000" pitchFamily="2" charset="2"/>
              <a:buChar char="ü"/>
            </a:pPr>
            <a:r>
              <a:rPr lang="en-GB" sz="2800" dirty="0"/>
              <a:t>Helps boost your confidence levels.</a:t>
            </a:r>
          </a:p>
          <a:p>
            <a:pPr>
              <a:buFont typeface="Wingdings" panose="05000000000000000000" pitchFamily="2" charset="2"/>
              <a:buChar char="ü"/>
            </a:pPr>
            <a:r>
              <a:rPr lang="en-GB" sz="2800" dirty="0"/>
              <a:t>Allows you to highlight your qualifications and experiences effectively.</a:t>
            </a:r>
          </a:p>
          <a:p>
            <a:pPr>
              <a:buFont typeface="Wingdings" panose="05000000000000000000" pitchFamily="2" charset="2"/>
              <a:buChar char="ü"/>
            </a:pPr>
            <a:r>
              <a:rPr lang="en-GB" sz="2800" dirty="0"/>
              <a:t>Allows you to identify and address any weaknesses or gaps in your qualifications.</a:t>
            </a:r>
          </a:p>
          <a:p>
            <a:pPr>
              <a:buFont typeface="Wingdings" panose="05000000000000000000" pitchFamily="2" charset="2"/>
              <a:buChar char="ü"/>
            </a:pPr>
            <a:r>
              <a:rPr lang="en-GB" sz="2800" dirty="0"/>
              <a:t>Helps alleviate anxiety and nervousness before and during the interview.</a:t>
            </a:r>
            <a:endParaRPr lang="en-US" sz="3000" b="1" dirty="0"/>
          </a:p>
        </p:txBody>
      </p:sp>
    </p:spTree>
    <p:extLst>
      <p:ext uri="{BB962C8B-B14F-4D97-AF65-F5344CB8AC3E}">
        <p14:creationId xmlns:p14="http://schemas.microsoft.com/office/powerpoint/2010/main" val="197514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504"/>
            <a:ext cx="9067800" cy="6934200"/>
          </a:xfrm>
        </p:spPr>
        <p:txBody>
          <a:bodyPr>
            <a:noAutofit/>
          </a:bodyPr>
          <a:lstStyle/>
          <a:p>
            <a:pPr marL="0" indent="0">
              <a:buNone/>
            </a:pPr>
            <a:r>
              <a:rPr lang="en-US" sz="2800" b="1" dirty="0"/>
              <a:t>Research the company</a:t>
            </a:r>
          </a:p>
          <a:p>
            <a:pPr marL="0" indent="0" algn="just">
              <a:buNone/>
            </a:pPr>
            <a:r>
              <a:rPr lang="en-GB" sz="2800" dirty="0"/>
              <a:t>Researching the company before an interview or presentation is crucial for demonstrating your interest and preparedness.</a:t>
            </a:r>
          </a:p>
          <a:p>
            <a:pPr marL="0" indent="0" algn="just">
              <a:buNone/>
            </a:pPr>
            <a:endParaRPr lang="en-GB" sz="2800" dirty="0"/>
          </a:p>
          <a:p>
            <a:pPr marL="0" indent="0" algn="just">
              <a:buNone/>
            </a:pPr>
            <a:r>
              <a:rPr lang="en-GB" sz="2800" b="1" dirty="0"/>
              <a:t>Areas of focus in your research.</a:t>
            </a:r>
          </a:p>
          <a:p>
            <a:pPr algn="just">
              <a:buFont typeface="Wingdings" panose="05000000000000000000" pitchFamily="2" charset="2"/>
              <a:buChar char="ü"/>
            </a:pPr>
            <a:r>
              <a:rPr lang="en-GB" sz="2800" dirty="0"/>
              <a:t>Company Website- Start by visiting the company's official website. Explore sections such as "About Us," "Mission and Values," "Our Team," and "Products/Services." This will provide you with valuable insights into the company's history, mission, values, leadership team, and offerings.</a:t>
            </a:r>
          </a:p>
          <a:p>
            <a:pPr marL="0" indent="0" algn="just">
              <a:buNone/>
            </a:pPr>
            <a:endParaRPr lang="en-GB" sz="2800" dirty="0"/>
          </a:p>
          <a:p>
            <a:pPr algn="just">
              <a:buFont typeface="Wingdings" panose="05000000000000000000" pitchFamily="2" charset="2"/>
              <a:buChar char="ü"/>
            </a:pPr>
            <a:r>
              <a:rPr lang="en-GB" sz="2800" dirty="0"/>
              <a:t>Look for recent news articles, press releases, and announcements related to the company. </a:t>
            </a:r>
            <a:endParaRPr lang="en-US" sz="2800" b="1" dirty="0"/>
          </a:p>
          <a:p>
            <a:pPr marL="0" indent="0">
              <a:buNone/>
            </a:pPr>
            <a:endParaRPr lang="en-US" sz="2800" dirty="0"/>
          </a:p>
          <a:p>
            <a:pPr marL="0" indent="0">
              <a:buNone/>
            </a:pPr>
            <a:endParaRPr lang="en-US" sz="2800" dirty="0"/>
          </a:p>
          <a:p>
            <a:pPr marL="0" indent="0">
              <a:buNone/>
            </a:pPr>
            <a:endParaRPr lang="en-US" sz="2800" dirty="0"/>
          </a:p>
          <a:p>
            <a:pPr marL="0" indent="0" algn="just">
              <a:buNone/>
            </a:pPr>
            <a:endParaRPr lang="en-US" sz="3000" dirty="0"/>
          </a:p>
        </p:txBody>
      </p:sp>
    </p:spTree>
    <p:extLst>
      <p:ext uri="{BB962C8B-B14F-4D97-AF65-F5344CB8AC3E}">
        <p14:creationId xmlns:p14="http://schemas.microsoft.com/office/powerpoint/2010/main" val="615832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54618"/>
            <a:ext cx="9067800" cy="5410200"/>
          </a:xfrm>
        </p:spPr>
        <p:txBody>
          <a:bodyPr>
            <a:noAutofit/>
          </a:bodyPr>
          <a:lstStyle/>
          <a:p>
            <a:pPr marL="0" indent="0">
              <a:buNone/>
            </a:pPr>
            <a:endParaRPr lang="en-US" sz="2800" dirty="0"/>
          </a:p>
          <a:p>
            <a:pPr marL="0" indent="0" algn="just">
              <a:buNone/>
            </a:pPr>
            <a:endParaRPr lang="en-US" sz="3000" dirty="0"/>
          </a:p>
        </p:txBody>
      </p:sp>
      <p:sp>
        <p:nvSpPr>
          <p:cNvPr id="4" name="Rectangle 3"/>
          <p:cNvSpPr/>
          <p:nvPr/>
        </p:nvSpPr>
        <p:spPr>
          <a:xfrm>
            <a:off x="0" y="20288"/>
            <a:ext cx="9067800" cy="3539430"/>
          </a:xfrm>
          <a:prstGeom prst="rect">
            <a:avLst/>
          </a:prstGeom>
        </p:spPr>
        <p:txBody>
          <a:bodyPr wrap="square">
            <a:spAutoFit/>
          </a:bodyPr>
          <a:lstStyle/>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p:txBody>
      </p:sp>
      <p:sp>
        <p:nvSpPr>
          <p:cNvPr id="2" name="Rectangle 1"/>
          <p:cNvSpPr/>
          <p:nvPr/>
        </p:nvSpPr>
        <p:spPr>
          <a:xfrm>
            <a:off x="27296" y="103846"/>
            <a:ext cx="4762842" cy="523220"/>
          </a:xfrm>
          <a:prstGeom prst="rect">
            <a:avLst/>
          </a:prstGeom>
        </p:spPr>
        <p:txBody>
          <a:bodyPr wrap="none">
            <a:spAutoFit/>
          </a:bodyPr>
          <a:lstStyle/>
          <a:p>
            <a:r>
              <a:rPr lang="en-GB" sz="2800" b="1" dirty="0"/>
              <a:t>Areas of focus in your research</a:t>
            </a:r>
            <a:endParaRPr lang="en-GB" sz="2800" dirty="0"/>
          </a:p>
        </p:txBody>
      </p:sp>
      <p:sp>
        <p:nvSpPr>
          <p:cNvPr id="5" name="Rectangle 4"/>
          <p:cNvSpPr/>
          <p:nvPr/>
        </p:nvSpPr>
        <p:spPr>
          <a:xfrm>
            <a:off x="27296" y="876227"/>
            <a:ext cx="9116704" cy="11110734"/>
          </a:xfrm>
          <a:prstGeom prst="rect">
            <a:avLst/>
          </a:prstGeom>
        </p:spPr>
        <p:txBody>
          <a:bodyPr wrap="square">
            <a:spAutoFit/>
          </a:bodyPr>
          <a:lstStyle/>
          <a:p>
            <a:pPr marL="457200" indent="-457200">
              <a:buFont typeface="Wingdings" panose="05000000000000000000" pitchFamily="2" charset="2"/>
              <a:buChar char="ü"/>
            </a:pPr>
            <a:r>
              <a:rPr lang="en-GB" sz="2800" dirty="0">
                <a:solidFill>
                  <a:srgbClr val="0D0D0D"/>
                </a:solidFill>
                <a:latin typeface="Söhne"/>
              </a:rPr>
              <a:t>Pay attention to the companies pages e.g. </a:t>
            </a:r>
            <a:r>
              <a:rPr lang="en-GB" sz="2800" dirty="0"/>
              <a:t>LinkedIn, Twitter, Facebook to see the </a:t>
            </a:r>
            <a:r>
              <a:rPr lang="en-GB" sz="2800" dirty="0">
                <a:solidFill>
                  <a:srgbClr val="0D0D0D"/>
                </a:solidFill>
                <a:latin typeface="Söhne"/>
              </a:rPr>
              <a:t>type of content they share, interactions with customers, and any recent updates or events they've participated in.</a:t>
            </a:r>
          </a:p>
          <a:p>
            <a:pPr marL="457200" indent="-457200">
              <a:buFont typeface="Wingdings" panose="05000000000000000000" pitchFamily="2" charset="2"/>
              <a:buChar char="ü"/>
            </a:pPr>
            <a:r>
              <a:rPr lang="en-GB" sz="2800" dirty="0"/>
              <a:t>Read industry publications, blogs, and forums related to the company's industry or niche.</a:t>
            </a:r>
          </a:p>
          <a:p>
            <a:pPr marL="457200" indent="-457200">
              <a:buFont typeface="Wingdings" panose="05000000000000000000" pitchFamily="2" charset="2"/>
              <a:buChar char="ü"/>
            </a:pPr>
            <a:r>
              <a:rPr lang="en-GB" sz="2800" dirty="0"/>
              <a:t>Research the company's culture, workplace environment, and employee satisfaction.</a:t>
            </a:r>
          </a:p>
          <a:p>
            <a:pPr marL="457200" indent="-457200">
              <a:buFont typeface="Wingdings" panose="05000000000000000000" pitchFamily="2" charset="2"/>
              <a:buChar char="ü"/>
            </a:pPr>
            <a:r>
              <a:rPr lang="en-GB" sz="2800" dirty="0"/>
              <a:t>Review the company's financial performance, including annual reports, earnings reports, and investor presentations.</a:t>
            </a:r>
            <a:endParaRPr lang="en-GB" sz="2800" dirty="0">
              <a:solidFill>
                <a:srgbClr val="0D0D0D"/>
              </a:solidFill>
              <a:latin typeface="Söhne"/>
            </a:endParaRPr>
          </a:p>
          <a:p>
            <a:pPr marL="285750" indent="-285750">
              <a:buFont typeface="Wingdings" panose="05000000000000000000" pitchFamily="2" charset="2"/>
              <a:buChar char="ü"/>
            </a:pPr>
            <a:endParaRPr lang="en-GB" sz="2800" dirty="0">
              <a:solidFill>
                <a:srgbClr val="0D0D0D"/>
              </a:solidFill>
              <a:latin typeface="Söhne"/>
            </a:endParaRPr>
          </a:p>
          <a:p>
            <a:r>
              <a:rPr lang="en-US" sz="2800" dirty="0"/>
              <a:t>NB: Tailor your answers to align with company culture and goals</a:t>
            </a:r>
            <a:endParaRPr lang="en-GB" sz="2800" dirty="0"/>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solidFill>
                <a:srgbClr val="0D0D0D"/>
              </a:solidFill>
              <a:latin typeface="Söhne"/>
            </a:endParaRPr>
          </a:p>
          <a:p>
            <a:endParaRPr lang="en-GB" dirty="0"/>
          </a:p>
        </p:txBody>
      </p:sp>
    </p:spTree>
    <p:extLst>
      <p:ext uri="{BB962C8B-B14F-4D97-AF65-F5344CB8AC3E}">
        <p14:creationId xmlns:p14="http://schemas.microsoft.com/office/powerpoint/2010/main" val="1436475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9067800" cy="5410200"/>
          </a:xfrm>
        </p:spPr>
        <p:txBody>
          <a:bodyPr>
            <a:noAutofit/>
          </a:bodyPr>
          <a:lstStyle/>
          <a:p>
            <a:pPr marL="0" indent="0">
              <a:buNone/>
            </a:pPr>
            <a:r>
              <a:rPr lang="en-GB" sz="2800" dirty="0"/>
              <a:t>Knowing your resume inside and out is crucial for any job interview or professional interaction.</a:t>
            </a:r>
          </a:p>
          <a:p>
            <a:pPr marL="0" indent="0">
              <a:buNone/>
            </a:pPr>
            <a:endParaRPr lang="en-GB" sz="2800" dirty="0"/>
          </a:p>
          <a:p>
            <a:pPr marL="0" indent="0">
              <a:buNone/>
            </a:pPr>
            <a:r>
              <a:rPr lang="en-GB" sz="2800" b="1" dirty="0"/>
              <a:t>Key areas about your resume.</a:t>
            </a:r>
          </a:p>
          <a:p>
            <a:pPr>
              <a:buFont typeface="Wingdings" panose="05000000000000000000" pitchFamily="2" charset="2"/>
              <a:buChar char="ü"/>
            </a:pPr>
            <a:r>
              <a:rPr lang="en-GB" sz="2800" dirty="0"/>
              <a:t>Familiarize yourself with each section.</a:t>
            </a:r>
          </a:p>
          <a:p>
            <a:pPr>
              <a:buFont typeface="Wingdings" panose="05000000000000000000" pitchFamily="2" charset="2"/>
              <a:buChar char="ü"/>
            </a:pPr>
            <a:r>
              <a:rPr lang="en-GB" sz="2800" dirty="0"/>
              <a:t>Understand the specific accomplishments, responsibilities, and contributions you made.</a:t>
            </a:r>
          </a:p>
          <a:p>
            <a:pPr>
              <a:buFont typeface="Wingdings" panose="05000000000000000000" pitchFamily="2" charset="2"/>
              <a:buChar char="ü"/>
            </a:pPr>
            <a:r>
              <a:rPr lang="en-GB" sz="2800" dirty="0"/>
              <a:t>Quantify your achievements with numbers, percentages, or other measurable metrics.</a:t>
            </a:r>
          </a:p>
          <a:p>
            <a:pPr>
              <a:buFont typeface="Wingdings" panose="05000000000000000000" pitchFamily="2" charset="2"/>
              <a:buChar char="ü"/>
            </a:pPr>
            <a:r>
              <a:rPr lang="en-GB" sz="2800" dirty="0"/>
              <a:t>Tailor your responses to align with the requirements and preferences of the job you're applying for.</a:t>
            </a:r>
          </a:p>
          <a:p>
            <a:pPr marL="0" indent="0">
              <a:buNone/>
            </a:pPr>
            <a:endParaRPr lang="en-US" sz="3000" dirty="0"/>
          </a:p>
        </p:txBody>
      </p:sp>
      <p:sp>
        <p:nvSpPr>
          <p:cNvPr id="2" name="Rectangle 1"/>
          <p:cNvSpPr/>
          <p:nvPr/>
        </p:nvSpPr>
        <p:spPr>
          <a:xfrm>
            <a:off x="0" y="152400"/>
            <a:ext cx="4572000" cy="1118255"/>
          </a:xfrm>
          <a:prstGeom prst="rect">
            <a:avLst/>
          </a:prstGeom>
        </p:spPr>
        <p:txBody>
          <a:bodyPr>
            <a:spAutoFit/>
          </a:bodyPr>
          <a:lstStyle/>
          <a:p>
            <a:pPr>
              <a:lnSpc>
                <a:spcPct val="150000"/>
              </a:lnSpc>
              <a:spcAft>
                <a:spcPts val="800"/>
              </a:spcAft>
            </a:pPr>
            <a:r>
              <a:rPr lang="en-US" sz="2800" b="1" dirty="0">
                <a:latin typeface="Times New Roman" panose="02020603050405020304" pitchFamily="18" charset="0"/>
                <a:ea typeface="Times New Roman" panose="02020603050405020304" pitchFamily="18" charset="0"/>
              </a:rPr>
              <a:t>Know Your Resume</a:t>
            </a:r>
            <a:endParaRPr lang="en-GB" sz="2800" dirty="0">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228642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256"/>
            <a:ext cx="10287000" cy="1143000"/>
          </a:xfrm>
        </p:spPr>
        <p:txBody>
          <a:bodyPr>
            <a:normAutofit/>
          </a:bodyPr>
          <a:lstStyle/>
          <a:p>
            <a:pPr algn="l"/>
            <a:r>
              <a:rPr lang="en-US" sz="3600" b="1" dirty="0"/>
              <a:t>Practice Common Interview Questions</a:t>
            </a:r>
          </a:p>
        </p:txBody>
      </p:sp>
      <p:sp>
        <p:nvSpPr>
          <p:cNvPr id="3" name="Content Placeholder 2"/>
          <p:cNvSpPr>
            <a:spLocks noGrp="1"/>
          </p:cNvSpPr>
          <p:nvPr>
            <p:ph idx="1"/>
          </p:nvPr>
        </p:nvSpPr>
        <p:spPr>
          <a:xfrm>
            <a:off x="73306" y="914400"/>
            <a:ext cx="9067800" cy="5791200"/>
          </a:xfrm>
        </p:spPr>
        <p:txBody>
          <a:bodyPr>
            <a:noAutofit/>
          </a:bodyPr>
          <a:lstStyle/>
          <a:p>
            <a:pPr marL="0" indent="0" algn="just">
              <a:buNone/>
            </a:pPr>
            <a:r>
              <a:rPr lang="en-US" sz="3000" b="1" dirty="0"/>
              <a:t>Examples of common interview questions</a:t>
            </a:r>
          </a:p>
          <a:p>
            <a:pPr algn="just">
              <a:buFont typeface="Wingdings" panose="05000000000000000000" pitchFamily="2" charset="2"/>
              <a:buChar char="ü"/>
            </a:pPr>
            <a:r>
              <a:rPr lang="en-GB" sz="2800" dirty="0"/>
              <a:t>Tell me about yourself</a:t>
            </a:r>
          </a:p>
          <a:p>
            <a:pPr algn="just">
              <a:buFont typeface="Wingdings" panose="05000000000000000000" pitchFamily="2" charset="2"/>
              <a:buChar char="ü"/>
            </a:pPr>
            <a:r>
              <a:rPr lang="en-GB" sz="2800" dirty="0"/>
              <a:t>Why are you interested in this position/company?</a:t>
            </a:r>
          </a:p>
          <a:p>
            <a:pPr algn="just">
              <a:buFont typeface="Wingdings" panose="05000000000000000000" pitchFamily="2" charset="2"/>
              <a:buChar char="ü"/>
            </a:pPr>
            <a:r>
              <a:rPr lang="en-GB" sz="2800" dirty="0"/>
              <a:t>What are your strengths/weaknesses?</a:t>
            </a:r>
          </a:p>
          <a:p>
            <a:pPr algn="just">
              <a:buFont typeface="Wingdings" panose="05000000000000000000" pitchFamily="2" charset="2"/>
              <a:buChar char="ü"/>
            </a:pPr>
            <a:r>
              <a:rPr lang="en-GB" sz="2800" dirty="0"/>
              <a:t>Where do you see yourself in five years?</a:t>
            </a:r>
          </a:p>
          <a:p>
            <a:pPr algn="just">
              <a:buFont typeface="Wingdings" panose="05000000000000000000" pitchFamily="2" charset="2"/>
              <a:buChar char="ü"/>
            </a:pPr>
            <a:r>
              <a:rPr lang="en-GB" sz="2800" dirty="0"/>
              <a:t>What motivates you?</a:t>
            </a:r>
          </a:p>
          <a:p>
            <a:pPr algn="just">
              <a:buFont typeface="Wingdings" panose="05000000000000000000" pitchFamily="2" charset="2"/>
              <a:buChar char="ü"/>
            </a:pPr>
            <a:r>
              <a:rPr lang="en-GB" sz="2800" dirty="0"/>
              <a:t>Tell me about a time when you demonstrated leadership/ teamwork/ problem-solving skills.?</a:t>
            </a:r>
          </a:p>
          <a:p>
            <a:pPr marL="0" indent="0" algn="just">
              <a:buNone/>
            </a:pPr>
            <a:endParaRPr lang="en-GB" sz="2800" dirty="0"/>
          </a:p>
        </p:txBody>
      </p:sp>
    </p:spTree>
    <p:extLst>
      <p:ext uri="{BB962C8B-B14F-4D97-AF65-F5344CB8AC3E}">
        <p14:creationId xmlns:p14="http://schemas.microsoft.com/office/powerpoint/2010/main" val="2273779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696" y="76200"/>
            <a:ext cx="9067800" cy="5715000"/>
          </a:xfrm>
        </p:spPr>
        <p:txBody>
          <a:bodyPr>
            <a:noAutofit/>
          </a:bodyPr>
          <a:lstStyle/>
          <a:p>
            <a:pPr marL="0" indent="0" algn="just">
              <a:buNone/>
            </a:pPr>
            <a:r>
              <a:rPr lang="en-GB" sz="2800" b="1" dirty="0"/>
              <a:t>Strategies to help you craft effective responses</a:t>
            </a:r>
          </a:p>
          <a:p>
            <a:pPr algn="just">
              <a:buFont typeface="Wingdings" panose="05000000000000000000" pitchFamily="2" charset="2"/>
              <a:buChar char="ü"/>
            </a:pPr>
            <a:r>
              <a:rPr lang="en-GB" sz="2800" dirty="0"/>
              <a:t>Practice answering common interview questions aloud, either on your own, with a friend, or in front of a mirror.</a:t>
            </a:r>
          </a:p>
          <a:p>
            <a:pPr algn="just">
              <a:buFont typeface="Wingdings" panose="05000000000000000000" pitchFamily="2" charset="2"/>
              <a:buChar char="ü"/>
            </a:pPr>
            <a:r>
              <a:rPr lang="en-GB" sz="2800" dirty="0"/>
              <a:t>Take the time to fully understand each question before responding.</a:t>
            </a:r>
          </a:p>
          <a:p>
            <a:pPr algn="just">
              <a:buFont typeface="Wingdings" panose="05000000000000000000" pitchFamily="2" charset="2"/>
              <a:buChar char="ü"/>
            </a:pPr>
            <a:r>
              <a:rPr lang="en-GB" sz="2800" dirty="0"/>
              <a:t>Highlight experiences, skills, and accomplishments that are most relevant to the position and demonstrate your qualifications for the role.</a:t>
            </a:r>
          </a:p>
          <a:p>
            <a:pPr algn="just">
              <a:buFont typeface="Wingdings" panose="05000000000000000000" pitchFamily="2" charset="2"/>
              <a:buChar char="ü"/>
            </a:pPr>
            <a:r>
              <a:rPr lang="en-GB" sz="2800" dirty="0"/>
              <a:t>When discussing your strengths, focus on qualities and skills that are relevant to the job and demonstrate your ability to excel in the role.</a:t>
            </a:r>
          </a:p>
          <a:p>
            <a:pPr marL="0" indent="0" algn="just">
              <a:buNone/>
            </a:pPr>
            <a:endParaRPr lang="en-US" sz="3000" b="1" dirty="0"/>
          </a:p>
        </p:txBody>
      </p:sp>
    </p:spTree>
    <p:extLst>
      <p:ext uri="{BB962C8B-B14F-4D97-AF65-F5344CB8AC3E}">
        <p14:creationId xmlns:p14="http://schemas.microsoft.com/office/powerpoint/2010/main" val="2365125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
            <a:ext cx="9067800" cy="5410200"/>
          </a:xfrm>
        </p:spPr>
        <p:txBody>
          <a:bodyPr>
            <a:noAutofit/>
          </a:bodyPr>
          <a:lstStyle/>
          <a:p>
            <a:pPr marL="0" indent="0" algn="just">
              <a:buNone/>
            </a:pPr>
            <a:r>
              <a:rPr lang="en-US" sz="2800" b="1" dirty="0"/>
              <a:t>Behavioral Interviewing</a:t>
            </a:r>
          </a:p>
          <a:p>
            <a:pPr marL="0" indent="0" algn="just">
              <a:buNone/>
            </a:pPr>
            <a:r>
              <a:rPr lang="en-GB" sz="2800" dirty="0"/>
              <a:t>Behavioural interviewing is a technique used by employers to assess a candidate's past behaviour in specific situations as a predictor of future performance. </a:t>
            </a:r>
          </a:p>
          <a:p>
            <a:pPr marL="0" indent="0" algn="just">
              <a:buNone/>
            </a:pPr>
            <a:endParaRPr lang="en-GB" sz="2800" dirty="0"/>
          </a:p>
          <a:p>
            <a:pPr marL="0" indent="0" algn="just">
              <a:buNone/>
            </a:pPr>
            <a:r>
              <a:rPr lang="en-GB" sz="2800" dirty="0"/>
              <a:t>In a behavioural interview, candidates are asked to provide examples of how they have demonstrated certain skills or competencies in the past. </a:t>
            </a:r>
            <a:endParaRPr lang="en-US" sz="3000" dirty="0"/>
          </a:p>
        </p:txBody>
      </p:sp>
    </p:spTree>
    <p:extLst>
      <p:ext uri="{BB962C8B-B14F-4D97-AF65-F5344CB8AC3E}">
        <p14:creationId xmlns:p14="http://schemas.microsoft.com/office/powerpoint/2010/main" val="745742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800" cy="5791200"/>
          </a:xfrm>
        </p:spPr>
        <p:txBody>
          <a:bodyPr>
            <a:noAutofit/>
          </a:bodyPr>
          <a:lstStyle/>
          <a:p>
            <a:pPr marL="0" indent="0" algn="just">
              <a:buNone/>
            </a:pPr>
            <a:r>
              <a:rPr lang="en-GB" sz="2800" b="1" dirty="0"/>
              <a:t>Focus on Past Behaviour</a:t>
            </a:r>
            <a:r>
              <a:rPr lang="en-GB" sz="2800" dirty="0"/>
              <a:t>: </a:t>
            </a:r>
          </a:p>
          <a:p>
            <a:pPr marL="0" indent="0" algn="just">
              <a:buNone/>
            </a:pPr>
            <a:r>
              <a:rPr lang="en-GB" sz="2800" dirty="0"/>
              <a:t>Behavioural interview questions typically start with phrases like "Tell me about a time when..." or "Give me an example of..." </a:t>
            </a:r>
          </a:p>
          <a:p>
            <a:pPr marL="0" indent="0" algn="just">
              <a:buNone/>
            </a:pPr>
            <a:r>
              <a:rPr lang="en-GB" sz="2800" b="1" dirty="0"/>
              <a:t>Assessing Key Competencies</a:t>
            </a:r>
            <a:endParaRPr lang="en-GB" sz="2800" dirty="0"/>
          </a:p>
          <a:p>
            <a:pPr marL="0" indent="0" algn="just">
              <a:buNone/>
            </a:pPr>
            <a:r>
              <a:rPr lang="en-GB" sz="2800" dirty="0"/>
              <a:t>Behavioural interview questions are designed to assess key competencies relevant to the job, such as problem-solving, communication.</a:t>
            </a:r>
          </a:p>
          <a:p>
            <a:pPr marL="0" indent="0" algn="just">
              <a:buNone/>
            </a:pPr>
            <a:r>
              <a:rPr lang="en-GB" sz="2800" b="1" dirty="0"/>
              <a:t>Predictive of Future Performance</a:t>
            </a:r>
            <a:endParaRPr lang="en-GB" sz="2800" dirty="0"/>
          </a:p>
          <a:p>
            <a:pPr marL="0" indent="0" algn="just">
              <a:buNone/>
            </a:pPr>
            <a:r>
              <a:rPr lang="en-GB" sz="2800" dirty="0"/>
              <a:t>By asking candidates to provide specific examples from their past experiences, they can gain insights into how candidates are likely to perform in similar situations in the future.</a:t>
            </a:r>
          </a:p>
          <a:p>
            <a:pPr marL="0" indent="0" algn="just">
              <a:buNone/>
            </a:pPr>
            <a:endParaRPr lang="en-US" sz="3000" dirty="0"/>
          </a:p>
        </p:txBody>
      </p:sp>
      <p:sp>
        <p:nvSpPr>
          <p:cNvPr id="2" name="Rectangle 1"/>
          <p:cNvSpPr/>
          <p:nvPr/>
        </p:nvSpPr>
        <p:spPr>
          <a:xfrm>
            <a:off x="0" y="152400"/>
            <a:ext cx="7196201" cy="523220"/>
          </a:xfrm>
          <a:prstGeom prst="rect">
            <a:avLst/>
          </a:prstGeom>
        </p:spPr>
        <p:txBody>
          <a:bodyPr wrap="none">
            <a:spAutoFit/>
          </a:bodyPr>
          <a:lstStyle/>
          <a:p>
            <a:r>
              <a:rPr lang="en-GB" sz="2800" b="1" dirty="0">
                <a:solidFill>
                  <a:srgbClr val="0D0D0D"/>
                </a:solidFill>
                <a:latin typeface="Söhne"/>
              </a:rPr>
              <a:t>Understanding Behavioural Interviewing:</a:t>
            </a:r>
            <a:endParaRPr lang="en-GB" sz="2800" b="1" i="0" dirty="0">
              <a:solidFill>
                <a:srgbClr val="0D0D0D"/>
              </a:solidFill>
              <a:effectLst/>
              <a:latin typeface="Söhne"/>
            </a:endParaRPr>
          </a:p>
        </p:txBody>
      </p:sp>
    </p:spTree>
    <p:extLst>
      <p:ext uri="{BB962C8B-B14F-4D97-AF65-F5344CB8AC3E}">
        <p14:creationId xmlns:p14="http://schemas.microsoft.com/office/powerpoint/2010/main" val="1130650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34" y="762000"/>
            <a:ext cx="9067800" cy="5943600"/>
          </a:xfrm>
        </p:spPr>
        <p:txBody>
          <a:bodyPr>
            <a:noAutofit/>
          </a:bodyPr>
          <a:lstStyle/>
          <a:p>
            <a:pPr marL="0" indent="0" algn="just">
              <a:buNone/>
            </a:pPr>
            <a:r>
              <a:rPr lang="en-GB" sz="2800" b="1" dirty="0"/>
              <a:t>Use of the STAR Method</a:t>
            </a:r>
            <a:endParaRPr lang="en-GB" sz="2800" dirty="0"/>
          </a:p>
          <a:p>
            <a:pPr marL="0" indent="0" algn="just">
              <a:buNone/>
            </a:pPr>
            <a:r>
              <a:rPr lang="en-GB" sz="2800" dirty="0"/>
              <a:t>The STAR method (Situation, Task, Action, Result) is commonly used to structure responses to behavioural interview questions. </a:t>
            </a:r>
          </a:p>
          <a:p>
            <a:pPr marL="0" indent="0" algn="just">
              <a:buNone/>
            </a:pPr>
            <a:endParaRPr lang="en-GB" sz="2800" dirty="0"/>
          </a:p>
          <a:p>
            <a:pPr marL="0" indent="0" algn="just">
              <a:buNone/>
            </a:pPr>
            <a:r>
              <a:rPr lang="en-GB" sz="2800" dirty="0"/>
              <a:t>Start by describing the situation or challenge you faced, then explain the task you needed to accomplish, the actions you took to address the situation, and finally, the positive results or outcomes.</a:t>
            </a:r>
          </a:p>
          <a:p>
            <a:pPr marL="0" indent="0" algn="just">
              <a:buNone/>
            </a:pPr>
            <a:endParaRPr lang="en-US" sz="3000" dirty="0"/>
          </a:p>
        </p:txBody>
      </p:sp>
      <p:sp>
        <p:nvSpPr>
          <p:cNvPr id="2" name="Rectangle 1"/>
          <p:cNvSpPr/>
          <p:nvPr/>
        </p:nvSpPr>
        <p:spPr>
          <a:xfrm>
            <a:off x="55728" y="152400"/>
            <a:ext cx="8402472" cy="523220"/>
          </a:xfrm>
          <a:prstGeom prst="rect">
            <a:avLst/>
          </a:prstGeom>
        </p:spPr>
        <p:txBody>
          <a:bodyPr wrap="square">
            <a:spAutoFit/>
          </a:bodyPr>
          <a:lstStyle/>
          <a:p>
            <a:r>
              <a:rPr lang="en-GB" sz="2800" b="1" dirty="0">
                <a:solidFill>
                  <a:srgbClr val="0D0D0D"/>
                </a:solidFill>
                <a:latin typeface="Söhne"/>
              </a:rPr>
              <a:t>Understanding Behavioural Interviewing</a:t>
            </a:r>
            <a:endParaRPr lang="en-GB" sz="2800" dirty="0"/>
          </a:p>
        </p:txBody>
      </p:sp>
    </p:spTree>
    <p:extLst>
      <p:ext uri="{BB962C8B-B14F-4D97-AF65-F5344CB8AC3E}">
        <p14:creationId xmlns:p14="http://schemas.microsoft.com/office/powerpoint/2010/main" val="2330636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681"/>
            <a:ext cx="9144000" cy="1143000"/>
          </a:xfrm>
        </p:spPr>
        <p:txBody>
          <a:bodyPr>
            <a:normAutofit/>
          </a:bodyPr>
          <a:lstStyle/>
          <a:p>
            <a:pPr algn="l"/>
            <a:r>
              <a:rPr lang="en-GB" sz="3200" b="1" dirty="0"/>
              <a:t>STAR method </a:t>
            </a:r>
            <a:endParaRPr lang="en-US" sz="3600" b="1" dirty="0"/>
          </a:p>
        </p:txBody>
      </p:sp>
      <p:sp>
        <p:nvSpPr>
          <p:cNvPr id="3" name="Content Placeholder 2"/>
          <p:cNvSpPr>
            <a:spLocks noGrp="1"/>
          </p:cNvSpPr>
          <p:nvPr>
            <p:ph idx="1"/>
          </p:nvPr>
        </p:nvSpPr>
        <p:spPr>
          <a:xfrm>
            <a:off x="23149" y="914400"/>
            <a:ext cx="9067800" cy="5943600"/>
          </a:xfrm>
        </p:spPr>
        <p:txBody>
          <a:bodyPr>
            <a:noAutofit/>
          </a:bodyPr>
          <a:lstStyle/>
          <a:p>
            <a:r>
              <a:rPr lang="en-GB" b="1" dirty="0"/>
              <a:t>Situation</a:t>
            </a:r>
            <a:endParaRPr lang="en-GB" dirty="0"/>
          </a:p>
          <a:p>
            <a:pPr marL="0" indent="0">
              <a:buNone/>
            </a:pPr>
            <a:r>
              <a:rPr lang="en-GB" dirty="0"/>
              <a:t>Start by providing context for the example you're about to discuss. </a:t>
            </a:r>
          </a:p>
          <a:p>
            <a:pPr marL="0" indent="0">
              <a:buNone/>
            </a:pPr>
            <a:endParaRPr lang="en-GB" dirty="0"/>
          </a:p>
          <a:p>
            <a:pPr marL="0" indent="0" algn="just">
              <a:buNone/>
            </a:pPr>
            <a:r>
              <a:rPr lang="en-GB" dirty="0"/>
              <a:t>Describe the specific situation or scenario you encountered. This should set the stage and provide background information for the interviewer.</a:t>
            </a:r>
          </a:p>
          <a:p>
            <a:pPr marL="0" indent="0">
              <a:buNone/>
            </a:pPr>
            <a:endParaRPr lang="en-GB" dirty="0"/>
          </a:p>
          <a:p>
            <a:pPr marL="0" indent="0">
              <a:buNone/>
            </a:pPr>
            <a:r>
              <a:rPr lang="en-GB" i="1" dirty="0"/>
              <a:t>Example: "In my previous role as a project manager, we were tasked with launching a new product within a tight deadline."</a:t>
            </a:r>
          </a:p>
          <a:p>
            <a:pPr marL="0" indent="0" algn="just">
              <a:buNone/>
            </a:pPr>
            <a:endParaRPr lang="en-US" sz="3000" dirty="0"/>
          </a:p>
        </p:txBody>
      </p:sp>
    </p:spTree>
    <p:extLst>
      <p:ext uri="{BB962C8B-B14F-4D97-AF65-F5344CB8AC3E}">
        <p14:creationId xmlns:p14="http://schemas.microsoft.com/office/powerpoint/2010/main" val="1402235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256"/>
            <a:ext cx="10287000" cy="1143000"/>
          </a:xfrm>
        </p:spPr>
        <p:txBody>
          <a:bodyPr>
            <a:normAutofit/>
          </a:bodyPr>
          <a:lstStyle/>
          <a:p>
            <a:pPr algn="l"/>
            <a:r>
              <a:rPr lang="en-GB" sz="3600" b="1" dirty="0"/>
              <a:t>Task</a:t>
            </a:r>
            <a:r>
              <a:rPr lang="en-GB" sz="3600" dirty="0"/>
              <a:t>:</a:t>
            </a:r>
            <a:endParaRPr lang="en-US" sz="3600" b="1" dirty="0"/>
          </a:p>
        </p:txBody>
      </p:sp>
      <p:sp>
        <p:nvSpPr>
          <p:cNvPr id="3" name="Content Placeholder 2"/>
          <p:cNvSpPr>
            <a:spLocks noGrp="1"/>
          </p:cNvSpPr>
          <p:nvPr>
            <p:ph idx="1"/>
          </p:nvPr>
        </p:nvSpPr>
        <p:spPr>
          <a:xfrm>
            <a:off x="34724" y="838200"/>
            <a:ext cx="9067800" cy="5943600"/>
          </a:xfrm>
        </p:spPr>
        <p:txBody>
          <a:bodyPr>
            <a:noAutofit/>
          </a:bodyPr>
          <a:lstStyle/>
          <a:p>
            <a:pPr marL="0" indent="0">
              <a:buNone/>
            </a:pPr>
            <a:endParaRPr lang="en-GB" sz="2800" dirty="0"/>
          </a:p>
          <a:p>
            <a:pPr algn="just"/>
            <a:r>
              <a:rPr lang="en-GB" sz="2800" dirty="0"/>
              <a:t>Explain the task or objective you were given in the situation. </a:t>
            </a:r>
          </a:p>
          <a:p>
            <a:pPr algn="just"/>
            <a:r>
              <a:rPr lang="en-GB" sz="2800" dirty="0"/>
              <a:t>What was the goal you were trying to accomplish or the problem you needed to solve? </a:t>
            </a:r>
          </a:p>
          <a:p>
            <a:pPr algn="just"/>
            <a:r>
              <a:rPr lang="en-GB" sz="2800" dirty="0"/>
              <a:t>This helps the interviewer understand the challenges you were facing.</a:t>
            </a:r>
          </a:p>
          <a:p>
            <a:endParaRPr lang="en-GB" sz="2800" dirty="0"/>
          </a:p>
          <a:p>
            <a:r>
              <a:rPr lang="en-GB" sz="2800" i="1" dirty="0"/>
              <a:t>Example: "Our task was to coordinate with cross-functional teams, develop a comprehensive project plan, and ensure the product launch was successful within the specified timeframe.</a:t>
            </a:r>
          </a:p>
          <a:p>
            <a:pPr marL="0" indent="0" algn="just">
              <a:buNone/>
            </a:pPr>
            <a:endParaRPr lang="en-US" sz="2800" dirty="0"/>
          </a:p>
        </p:txBody>
      </p:sp>
    </p:spTree>
    <p:extLst>
      <p:ext uri="{BB962C8B-B14F-4D97-AF65-F5344CB8AC3E}">
        <p14:creationId xmlns:p14="http://schemas.microsoft.com/office/powerpoint/2010/main" val="3499343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GB" sz="3200" b="1" dirty="0"/>
              <a:t>Action</a:t>
            </a:r>
            <a:endParaRPr lang="en-US" sz="3200" b="1" dirty="0"/>
          </a:p>
        </p:txBody>
      </p:sp>
      <p:sp>
        <p:nvSpPr>
          <p:cNvPr id="3" name="Content Placeholder 2"/>
          <p:cNvSpPr>
            <a:spLocks noGrp="1"/>
          </p:cNvSpPr>
          <p:nvPr>
            <p:ph idx="1"/>
          </p:nvPr>
        </p:nvSpPr>
        <p:spPr>
          <a:xfrm>
            <a:off x="0" y="762000"/>
            <a:ext cx="9067800" cy="6019800"/>
          </a:xfrm>
        </p:spPr>
        <p:txBody>
          <a:bodyPr>
            <a:noAutofit/>
          </a:bodyPr>
          <a:lstStyle/>
          <a:p>
            <a:r>
              <a:rPr lang="en-GB" dirty="0"/>
              <a:t>Focus on your own contributions and the steps you took to overcome obstacles or achieve the desired outcome. </a:t>
            </a:r>
          </a:p>
          <a:p>
            <a:pPr marL="457200" lvl="1" indent="0" algn="just">
              <a:buNone/>
            </a:pPr>
            <a:endParaRPr lang="en-GB" i="1" dirty="0"/>
          </a:p>
          <a:p>
            <a:pPr marL="457200" lvl="1" indent="0" algn="just">
              <a:buNone/>
            </a:pPr>
            <a:r>
              <a:rPr lang="en-GB" i="1" dirty="0"/>
              <a:t>Example: "I began by scheduling regular meetings with stakeholders to gather requirements and establish clear objectives. I then delegated tasks to team members based on their strengths and expertise, ensuring everyone was aligned with our goals. Throughout the project, I monitored progress closely, addressed any issues that arose, and adjusted our approach as needed to stay on track."</a:t>
            </a:r>
          </a:p>
          <a:p>
            <a:pPr marL="0" indent="0" algn="just">
              <a:buNone/>
            </a:pPr>
            <a:endParaRPr lang="en-US" sz="3000" dirty="0"/>
          </a:p>
        </p:txBody>
      </p:sp>
    </p:spTree>
    <p:extLst>
      <p:ext uri="{BB962C8B-B14F-4D97-AF65-F5344CB8AC3E}">
        <p14:creationId xmlns:p14="http://schemas.microsoft.com/office/powerpoint/2010/main" val="2667893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236"/>
            <a:ext cx="10287000" cy="1143000"/>
          </a:xfrm>
        </p:spPr>
        <p:txBody>
          <a:bodyPr>
            <a:normAutofit/>
          </a:bodyPr>
          <a:lstStyle/>
          <a:p>
            <a:pPr algn="l"/>
            <a:r>
              <a:rPr lang="en-GB" sz="3600" b="1" dirty="0"/>
              <a:t>Result</a:t>
            </a:r>
            <a:endParaRPr lang="en-US" sz="3600" b="1" dirty="0"/>
          </a:p>
        </p:txBody>
      </p:sp>
      <p:sp>
        <p:nvSpPr>
          <p:cNvPr id="3" name="Content Placeholder 2"/>
          <p:cNvSpPr>
            <a:spLocks noGrp="1"/>
          </p:cNvSpPr>
          <p:nvPr>
            <p:ph idx="1"/>
          </p:nvPr>
        </p:nvSpPr>
        <p:spPr>
          <a:xfrm>
            <a:off x="-23884" y="838200"/>
            <a:ext cx="9067800" cy="6019800"/>
          </a:xfrm>
        </p:spPr>
        <p:txBody>
          <a:bodyPr>
            <a:noAutofit/>
          </a:bodyPr>
          <a:lstStyle/>
          <a:p>
            <a:pPr algn="just"/>
            <a:r>
              <a:rPr lang="en-GB" dirty="0"/>
              <a:t>Finally, explain the results or outcomes of your actions. What was achieved as a result of your efforts? </a:t>
            </a:r>
          </a:p>
          <a:p>
            <a:pPr algn="just"/>
            <a:r>
              <a:rPr lang="en-GB" dirty="0"/>
              <a:t>Use quantifiable metrics or tangible examples to demonstrate the impact of your actions and highlight your contributions.</a:t>
            </a:r>
          </a:p>
          <a:p>
            <a:pPr marL="457200" lvl="1" indent="0" algn="just">
              <a:buNone/>
            </a:pPr>
            <a:endParaRPr lang="en-GB" dirty="0"/>
          </a:p>
          <a:p>
            <a:pPr marL="457200" lvl="1" indent="0" algn="just">
              <a:buNone/>
            </a:pPr>
            <a:r>
              <a:rPr lang="en-GB" dirty="0"/>
              <a:t>Example: "As a result of our collaborative efforts, we successfully launched the new product ahead of schedule, exceeding our sales targets by 20%. Customer satisfaction ratings also increased by 15%, and the project was recognized internally for its efficiency and innovation."</a:t>
            </a:r>
          </a:p>
          <a:p>
            <a:pPr marL="0" indent="0" algn="just">
              <a:buNone/>
            </a:pPr>
            <a:endParaRPr lang="en-US" sz="2800" b="1" dirty="0"/>
          </a:p>
        </p:txBody>
      </p:sp>
    </p:spTree>
    <p:extLst>
      <p:ext uri="{BB962C8B-B14F-4D97-AF65-F5344CB8AC3E}">
        <p14:creationId xmlns:p14="http://schemas.microsoft.com/office/powerpoint/2010/main" val="3069963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87000" cy="1143000"/>
          </a:xfrm>
        </p:spPr>
        <p:txBody>
          <a:bodyPr>
            <a:normAutofit/>
          </a:bodyPr>
          <a:lstStyle/>
          <a:p>
            <a:pPr algn="l"/>
            <a:r>
              <a:rPr lang="en-US" sz="3200" b="1" dirty="0"/>
              <a:t>Dress and Grooming</a:t>
            </a:r>
            <a:endParaRPr lang="en-US" sz="3600" b="1" dirty="0"/>
          </a:p>
        </p:txBody>
      </p:sp>
      <p:sp>
        <p:nvSpPr>
          <p:cNvPr id="3" name="Content Placeholder 2"/>
          <p:cNvSpPr>
            <a:spLocks noGrp="1"/>
          </p:cNvSpPr>
          <p:nvPr>
            <p:ph idx="1"/>
          </p:nvPr>
        </p:nvSpPr>
        <p:spPr>
          <a:xfrm>
            <a:off x="-15922" y="914400"/>
            <a:ext cx="9067800" cy="5410200"/>
          </a:xfrm>
        </p:spPr>
        <p:txBody>
          <a:bodyPr>
            <a:noAutofit/>
          </a:bodyPr>
          <a:lstStyle/>
          <a:p>
            <a:pPr marL="0" indent="0" algn="just">
              <a:buNone/>
            </a:pPr>
            <a:r>
              <a:rPr lang="en-GB" sz="2800" dirty="0"/>
              <a:t>Dressing appropriately and grooming well for an interview is essential because it helps create a positive first impression and demonstrates professionalism and respect for the opportunity.</a:t>
            </a:r>
            <a:endParaRPr lang="en-US" sz="3000" dirty="0"/>
          </a:p>
        </p:txBody>
      </p:sp>
    </p:spTree>
    <p:extLst>
      <p:ext uri="{BB962C8B-B14F-4D97-AF65-F5344CB8AC3E}">
        <p14:creationId xmlns:p14="http://schemas.microsoft.com/office/powerpoint/2010/main" val="3039668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pPr algn="l"/>
            <a:r>
              <a:rPr lang="en-GB" sz="3600" b="1" dirty="0"/>
              <a:t>Guidelines for dressing and grooming for an interview</a:t>
            </a:r>
            <a:endParaRPr lang="en-US" sz="3600" b="1" dirty="0"/>
          </a:p>
        </p:txBody>
      </p:sp>
      <p:sp>
        <p:nvSpPr>
          <p:cNvPr id="3" name="Content Placeholder 2"/>
          <p:cNvSpPr>
            <a:spLocks noGrp="1"/>
          </p:cNvSpPr>
          <p:nvPr>
            <p:ph idx="1"/>
          </p:nvPr>
        </p:nvSpPr>
        <p:spPr>
          <a:xfrm>
            <a:off x="0" y="1141863"/>
            <a:ext cx="9067800" cy="5410200"/>
          </a:xfrm>
        </p:spPr>
        <p:txBody>
          <a:bodyPr>
            <a:noAutofit/>
          </a:bodyPr>
          <a:lstStyle/>
          <a:p>
            <a:pPr algn="just">
              <a:buFont typeface="Wingdings" panose="05000000000000000000" pitchFamily="2" charset="2"/>
              <a:buChar char="ü"/>
            </a:pPr>
            <a:r>
              <a:rPr lang="en-GB" sz="2800" dirty="0"/>
              <a:t>Research the Company Culture: Before the interview, research the company's dress code and culture. Aim to dress slightly more formally than the company's everyday attire to convey professionalism.</a:t>
            </a:r>
          </a:p>
          <a:p>
            <a:pPr algn="just">
              <a:buFont typeface="Wingdings" panose="05000000000000000000" pitchFamily="2" charset="2"/>
              <a:buChar char="ü"/>
            </a:pPr>
            <a:endParaRPr lang="en-GB" sz="2800" dirty="0"/>
          </a:p>
          <a:p>
            <a:pPr algn="just">
              <a:buFont typeface="Wingdings" panose="05000000000000000000" pitchFamily="2" charset="2"/>
              <a:buChar char="ü"/>
            </a:pPr>
            <a:r>
              <a:rPr lang="en-GB" sz="2800" dirty="0"/>
              <a:t>Choose Appropriate Attire: Opt for professional attire that is suitable for the industry and position you're applying for. For corporate environments, a suit (or dress with a blazer) in neutral colors like black, navy, or gray is appropriate. </a:t>
            </a:r>
            <a:endParaRPr lang="en-US" sz="3000" dirty="0"/>
          </a:p>
        </p:txBody>
      </p:sp>
    </p:spTree>
    <p:extLst>
      <p:ext uri="{BB962C8B-B14F-4D97-AF65-F5344CB8AC3E}">
        <p14:creationId xmlns:p14="http://schemas.microsoft.com/office/powerpoint/2010/main" val="1264751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rmAutofit fontScale="90000"/>
          </a:bodyPr>
          <a:lstStyle/>
          <a:p>
            <a:pPr algn="l"/>
            <a:r>
              <a:rPr lang="en-GB" sz="3600" b="1" dirty="0"/>
              <a:t>Guidelines for dressing and grooming for an interview</a:t>
            </a:r>
            <a:endParaRPr lang="en-US" sz="3600" b="1" dirty="0"/>
          </a:p>
        </p:txBody>
      </p:sp>
      <p:sp>
        <p:nvSpPr>
          <p:cNvPr id="3" name="Content Placeholder 2"/>
          <p:cNvSpPr>
            <a:spLocks noGrp="1"/>
          </p:cNvSpPr>
          <p:nvPr>
            <p:ph idx="1"/>
          </p:nvPr>
        </p:nvSpPr>
        <p:spPr>
          <a:xfrm>
            <a:off x="76200" y="1295400"/>
            <a:ext cx="9067800" cy="5562600"/>
          </a:xfrm>
        </p:spPr>
        <p:txBody>
          <a:bodyPr>
            <a:noAutofit/>
          </a:bodyPr>
          <a:lstStyle/>
          <a:p>
            <a:pPr>
              <a:buFont typeface="Wingdings" panose="05000000000000000000" pitchFamily="2" charset="2"/>
              <a:buChar char="ü"/>
            </a:pPr>
            <a:r>
              <a:rPr lang="en-GB" sz="2800" b="1" dirty="0"/>
              <a:t>Ensure Proper Fit</a:t>
            </a:r>
            <a:r>
              <a:rPr lang="en-GB" sz="2800" dirty="0"/>
              <a:t>: Make sure your clothing fits well and is comfortable. Avoid attire that is too tight, too loose, or wrinkled. Tailoring your clothing for a proper fit can enhance your overall appearance.</a:t>
            </a:r>
          </a:p>
          <a:p>
            <a:pPr marL="0" indent="0">
              <a:buNone/>
            </a:pPr>
            <a:endParaRPr lang="en-GB" sz="2800" dirty="0"/>
          </a:p>
          <a:p>
            <a:pPr>
              <a:buFont typeface="Wingdings" panose="05000000000000000000" pitchFamily="2" charset="2"/>
              <a:buChar char="ü"/>
            </a:pPr>
            <a:r>
              <a:rPr lang="en-GB" sz="2800" b="1" dirty="0"/>
              <a:t>Pay Attention to Details</a:t>
            </a:r>
            <a:r>
              <a:rPr lang="en-GB" sz="2800" dirty="0"/>
              <a:t>: Pay attention to small details like clean, polished shoes, well-groomed nails, and appropriate accessories. Avoid excessive jewellery, strong perfumes or colognes, and distracting accessories.</a:t>
            </a:r>
          </a:p>
          <a:p>
            <a:pPr marL="0" indent="0" algn="just">
              <a:buNone/>
            </a:pPr>
            <a:endParaRPr lang="en-US" sz="3000" dirty="0"/>
          </a:p>
        </p:txBody>
      </p:sp>
    </p:spTree>
    <p:extLst>
      <p:ext uri="{BB962C8B-B14F-4D97-AF65-F5344CB8AC3E}">
        <p14:creationId xmlns:p14="http://schemas.microsoft.com/office/powerpoint/2010/main" val="3396111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87000" cy="1143000"/>
          </a:xfrm>
        </p:spPr>
        <p:txBody>
          <a:bodyPr>
            <a:normAutofit fontScale="90000"/>
          </a:bodyPr>
          <a:lstStyle/>
          <a:p>
            <a:pPr algn="l"/>
            <a:r>
              <a:rPr lang="en-GB" sz="3600" b="1" dirty="0"/>
              <a:t>Grooming Tips:</a:t>
            </a:r>
            <a:br>
              <a:rPr lang="en-GB" sz="3600" b="1" dirty="0"/>
            </a:br>
            <a:endParaRPr lang="en-US" sz="3600" b="1" dirty="0"/>
          </a:p>
        </p:txBody>
      </p:sp>
      <p:sp>
        <p:nvSpPr>
          <p:cNvPr id="3" name="Content Placeholder 2"/>
          <p:cNvSpPr>
            <a:spLocks noGrp="1"/>
          </p:cNvSpPr>
          <p:nvPr>
            <p:ph idx="1"/>
          </p:nvPr>
        </p:nvSpPr>
        <p:spPr>
          <a:xfrm>
            <a:off x="0" y="685800"/>
            <a:ext cx="9067800" cy="5943600"/>
          </a:xfrm>
        </p:spPr>
        <p:txBody>
          <a:bodyPr>
            <a:noAutofit/>
          </a:bodyPr>
          <a:lstStyle/>
          <a:p>
            <a:pPr algn="just">
              <a:buFont typeface="Wingdings" panose="05000000000000000000" pitchFamily="2" charset="2"/>
              <a:buChar char="ü"/>
            </a:pPr>
            <a:r>
              <a:rPr lang="en-GB" sz="3600" dirty="0"/>
              <a:t>Maintain Good Hygiene.</a:t>
            </a:r>
          </a:p>
          <a:p>
            <a:pPr algn="just">
              <a:buFont typeface="Wingdings" panose="05000000000000000000" pitchFamily="2" charset="2"/>
              <a:buChar char="ü"/>
            </a:pPr>
            <a:r>
              <a:rPr lang="en-GB" sz="3600" dirty="0"/>
              <a:t>Neat Hairstyle.</a:t>
            </a:r>
          </a:p>
          <a:p>
            <a:pPr algn="just">
              <a:buFont typeface="Wingdings" panose="05000000000000000000" pitchFamily="2" charset="2"/>
              <a:buChar char="ü"/>
            </a:pPr>
            <a:r>
              <a:rPr lang="en-GB" sz="3600" dirty="0"/>
              <a:t>Plan Ahead.</a:t>
            </a:r>
          </a:p>
          <a:p>
            <a:pPr algn="just">
              <a:buFont typeface="Wingdings" panose="05000000000000000000" pitchFamily="2" charset="2"/>
              <a:buChar char="ü"/>
            </a:pPr>
            <a:r>
              <a:rPr lang="en-GB" sz="3600" dirty="0"/>
              <a:t>Arrive Early.</a:t>
            </a:r>
          </a:p>
          <a:p>
            <a:pPr algn="just">
              <a:buFont typeface="Wingdings" panose="05000000000000000000" pitchFamily="2" charset="2"/>
              <a:buChar char="ü"/>
            </a:pPr>
            <a:r>
              <a:rPr lang="en-GB" sz="3600" dirty="0"/>
              <a:t>Confidence.</a:t>
            </a:r>
            <a:endParaRPr lang="en-US" sz="3600" dirty="0"/>
          </a:p>
        </p:txBody>
      </p:sp>
    </p:spTree>
    <p:extLst>
      <p:ext uri="{BB962C8B-B14F-4D97-AF65-F5344CB8AC3E}">
        <p14:creationId xmlns:p14="http://schemas.microsoft.com/office/powerpoint/2010/main" val="4183824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7961"/>
            <a:ext cx="9144000" cy="1143000"/>
          </a:xfrm>
        </p:spPr>
        <p:txBody>
          <a:bodyPr>
            <a:normAutofit/>
          </a:bodyPr>
          <a:lstStyle/>
          <a:p>
            <a:pPr algn="l"/>
            <a:r>
              <a:rPr lang="en-US" sz="3200" b="1" dirty="0"/>
              <a:t>Body Language and Nonverbal Communication</a:t>
            </a:r>
            <a:endParaRPr lang="en-US" sz="3600" b="1" dirty="0"/>
          </a:p>
        </p:txBody>
      </p:sp>
      <p:sp>
        <p:nvSpPr>
          <p:cNvPr id="3" name="Content Placeholder 2"/>
          <p:cNvSpPr>
            <a:spLocks noGrp="1"/>
          </p:cNvSpPr>
          <p:nvPr>
            <p:ph idx="1"/>
          </p:nvPr>
        </p:nvSpPr>
        <p:spPr>
          <a:xfrm>
            <a:off x="21040" y="914400"/>
            <a:ext cx="9067800" cy="5410200"/>
          </a:xfrm>
        </p:spPr>
        <p:txBody>
          <a:bodyPr>
            <a:noAutofit/>
          </a:bodyPr>
          <a:lstStyle/>
          <a:p>
            <a:pPr marL="0" indent="0" algn="just">
              <a:buNone/>
            </a:pPr>
            <a:r>
              <a:rPr lang="en-GB" sz="2800" dirty="0"/>
              <a:t>Body language and nonverbal communication play a crucial role in interviews as they convey information about your personality, confidence, and interest in the job.</a:t>
            </a:r>
          </a:p>
          <a:p>
            <a:pPr marL="0" indent="0" algn="just">
              <a:buNone/>
            </a:pPr>
            <a:endParaRPr lang="en-GB" sz="2800" dirty="0"/>
          </a:p>
          <a:p>
            <a:pPr marL="0" indent="0" algn="just">
              <a:buNone/>
            </a:pPr>
            <a:r>
              <a:rPr lang="en-GB" sz="2800" dirty="0"/>
              <a:t>They include;</a:t>
            </a:r>
          </a:p>
          <a:p>
            <a:pPr algn="just">
              <a:buFont typeface="Wingdings" panose="05000000000000000000" pitchFamily="2" charset="2"/>
              <a:buChar char="ü"/>
            </a:pPr>
            <a:r>
              <a:rPr lang="en-GB" sz="2800" dirty="0"/>
              <a:t>Maintain Eye Contact.</a:t>
            </a:r>
          </a:p>
          <a:p>
            <a:pPr algn="just">
              <a:buFont typeface="Wingdings" panose="05000000000000000000" pitchFamily="2" charset="2"/>
              <a:buChar char="ü"/>
            </a:pPr>
            <a:r>
              <a:rPr lang="en-GB" sz="2800" dirty="0"/>
              <a:t>Smile Genuinely.</a:t>
            </a:r>
          </a:p>
          <a:p>
            <a:pPr algn="just">
              <a:buFont typeface="Wingdings" panose="05000000000000000000" pitchFamily="2" charset="2"/>
              <a:buChar char="ü"/>
            </a:pPr>
            <a:r>
              <a:rPr lang="en-GB" sz="2800" dirty="0"/>
              <a:t>Active Listening</a:t>
            </a:r>
            <a:r>
              <a:rPr lang="en-US" sz="2800" dirty="0"/>
              <a:t>and nodding to show understanding</a:t>
            </a:r>
            <a:endParaRPr lang="en-GB" sz="2800" dirty="0"/>
          </a:p>
          <a:p>
            <a:pPr algn="just">
              <a:buFont typeface="Wingdings" panose="05000000000000000000" pitchFamily="2" charset="2"/>
              <a:buChar char="ü"/>
            </a:pPr>
            <a:r>
              <a:rPr lang="en-GB" sz="2800" dirty="0"/>
              <a:t>Hand Gestures.</a:t>
            </a:r>
            <a:endParaRPr lang="en-US" sz="3000" dirty="0"/>
          </a:p>
        </p:txBody>
      </p:sp>
    </p:spTree>
    <p:extLst>
      <p:ext uri="{BB962C8B-B14F-4D97-AF65-F5344CB8AC3E}">
        <p14:creationId xmlns:p14="http://schemas.microsoft.com/office/powerpoint/2010/main" val="2129136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2" y="23884"/>
            <a:ext cx="10287000" cy="1143000"/>
          </a:xfrm>
        </p:spPr>
        <p:txBody>
          <a:bodyPr>
            <a:normAutofit/>
          </a:bodyPr>
          <a:lstStyle/>
          <a:p>
            <a:pPr algn="l"/>
            <a:r>
              <a:rPr lang="en-GB" sz="3200" b="1" dirty="0"/>
              <a:t>Mock Interviews</a:t>
            </a:r>
            <a:endParaRPr lang="en-US" sz="3600" b="1" dirty="0"/>
          </a:p>
        </p:txBody>
      </p:sp>
      <p:sp>
        <p:nvSpPr>
          <p:cNvPr id="3" name="Content Placeholder 2"/>
          <p:cNvSpPr>
            <a:spLocks noGrp="1"/>
          </p:cNvSpPr>
          <p:nvPr>
            <p:ph idx="1"/>
          </p:nvPr>
        </p:nvSpPr>
        <p:spPr>
          <a:xfrm>
            <a:off x="-3412" y="914400"/>
            <a:ext cx="9067800" cy="5410200"/>
          </a:xfrm>
        </p:spPr>
        <p:txBody>
          <a:bodyPr>
            <a:noAutofit/>
          </a:bodyPr>
          <a:lstStyle/>
          <a:p>
            <a:pPr marL="0" indent="0" algn="just">
              <a:buNone/>
            </a:pPr>
            <a:r>
              <a:rPr lang="en-GB" sz="2800" dirty="0"/>
              <a:t>Mock interviews are a valuable tool for preparing for real job interviews. </a:t>
            </a:r>
          </a:p>
          <a:p>
            <a:pPr marL="0" indent="0" algn="just">
              <a:buNone/>
            </a:pPr>
            <a:endParaRPr lang="en-GB" sz="2800" dirty="0"/>
          </a:p>
          <a:p>
            <a:pPr marL="0" indent="0" algn="just">
              <a:buNone/>
            </a:pPr>
            <a:r>
              <a:rPr lang="en-GB" sz="2800" dirty="0"/>
              <a:t>They simulate the interview experience and allow you to practice answering common interview questions, receive feedback, and improve your interview skills. </a:t>
            </a:r>
            <a:endParaRPr lang="en-US" sz="3000" dirty="0"/>
          </a:p>
        </p:txBody>
      </p:sp>
    </p:spTree>
    <p:extLst>
      <p:ext uri="{BB962C8B-B14F-4D97-AF65-F5344CB8AC3E}">
        <p14:creationId xmlns:p14="http://schemas.microsoft.com/office/powerpoint/2010/main" val="2465662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96" y="-3412"/>
            <a:ext cx="9171296" cy="1143000"/>
          </a:xfrm>
        </p:spPr>
        <p:txBody>
          <a:bodyPr>
            <a:normAutofit/>
          </a:bodyPr>
          <a:lstStyle/>
          <a:p>
            <a:pPr algn="l"/>
            <a:r>
              <a:rPr lang="en-GB" sz="3200" b="1" dirty="0"/>
              <a:t>How to conduct mock interviews effectively.</a:t>
            </a:r>
            <a:endParaRPr lang="en-US" sz="3600" b="1" dirty="0"/>
          </a:p>
        </p:txBody>
      </p:sp>
      <p:sp>
        <p:nvSpPr>
          <p:cNvPr id="3" name="Content Placeholder 2"/>
          <p:cNvSpPr>
            <a:spLocks noGrp="1"/>
          </p:cNvSpPr>
          <p:nvPr>
            <p:ph idx="1"/>
          </p:nvPr>
        </p:nvSpPr>
        <p:spPr>
          <a:xfrm>
            <a:off x="-27296" y="1110018"/>
            <a:ext cx="9067800" cy="5747982"/>
          </a:xfrm>
        </p:spPr>
        <p:txBody>
          <a:bodyPr>
            <a:noAutofit/>
          </a:bodyPr>
          <a:lstStyle/>
          <a:p>
            <a:pPr algn="just">
              <a:buFont typeface="Wingdings" panose="05000000000000000000" pitchFamily="2" charset="2"/>
              <a:buChar char="ü"/>
            </a:pPr>
            <a:r>
              <a:rPr lang="en-GB" sz="2800" dirty="0"/>
              <a:t>Choose a Setting</a:t>
            </a:r>
          </a:p>
          <a:p>
            <a:pPr marL="0" indent="0" algn="just">
              <a:buNone/>
            </a:pPr>
            <a:r>
              <a:rPr lang="en-GB" sz="2800" dirty="0"/>
              <a:t>Find a quiet and distraction-free space to conduct the mock interview.</a:t>
            </a:r>
          </a:p>
          <a:p>
            <a:pPr algn="just">
              <a:buFont typeface="Wingdings" panose="05000000000000000000" pitchFamily="2" charset="2"/>
              <a:buChar char="ü"/>
            </a:pPr>
            <a:r>
              <a:rPr lang="en-GB" sz="2800" dirty="0"/>
              <a:t>Select an Interviewer</a:t>
            </a:r>
          </a:p>
          <a:p>
            <a:pPr marL="0" indent="0" algn="just">
              <a:buNone/>
            </a:pPr>
            <a:r>
              <a:rPr lang="en-GB" sz="2800" dirty="0"/>
              <a:t>Ask a friend, family member, mentor, or career advisor to act as the interviewer.</a:t>
            </a:r>
          </a:p>
          <a:p>
            <a:pPr algn="just">
              <a:buFont typeface="Wingdings" panose="05000000000000000000" pitchFamily="2" charset="2"/>
              <a:buChar char="ü"/>
            </a:pPr>
            <a:r>
              <a:rPr lang="en-GB" sz="2800" dirty="0"/>
              <a:t>Prepare Questions</a:t>
            </a:r>
          </a:p>
          <a:p>
            <a:pPr marL="0" indent="0" algn="just">
              <a:buNone/>
            </a:pPr>
            <a:r>
              <a:rPr lang="en-GB" sz="2800" dirty="0"/>
              <a:t>Practice answering these questions aloud, using the STAR method (Situation, Task, Action, Result) to structure your responses.</a:t>
            </a:r>
          </a:p>
          <a:p>
            <a:pPr algn="just">
              <a:buFont typeface="Wingdings" panose="05000000000000000000" pitchFamily="2" charset="2"/>
              <a:buChar char="ü"/>
            </a:pPr>
            <a:r>
              <a:rPr lang="en-US" sz="2800" dirty="0"/>
              <a:t>Receive feedback on your performance and areas for improvement</a:t>
            </a:r>
            <a:endParaRPr lang="en-US" sz="3000" dirty="0"/>
          </a:p>
        </p:txBody>
      </p:sp>
    </p:spTree>
    <p:extLst>
      <p:ext uri="{BB962C8B-B14F-4D97-AF65-F5344CB8AC3E}">
        <p14:creationId xmlns:p14="http://schemas.microsoft.com/office/powerpoint/2010/main" val="3197911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19"/>
            <a:ext cx="10287000" cy="1143000"/>
          </a:xfrm>
        </p:spPr>
        <p:txBody>
          <a:bodyPr>
            <a:normAutofit/>
          </a:bodyPr>
          <a:lstStyle/>
          <a:p>
            <a:pPr algn="l"/>
            <a:r>
              <a:rPr lang="en-GB" sz="3200" b="1" dirty="0"/>
              <a:t>Questions to Ask the Interviewer</a:t>
            </a:r>
            <a:endParaRPr lang="en-US" sz="3600" b="1" dirty="0"/>
          </a:p>
        </p:txBody>
      </p:sp>
      <p:sp>
        <p:nvSpPr>
          <p:cNvPr id="3" name="Content Placeholder 2"/>
          <p:cNvSpPr>
            <a:spLocks noGrp="1"/>
          </p:cNvSpPr>
          <p:nvPr>
            <p:ph idx="1"/>
          </p:nvPr>
        </p:nvSpPr>
        <p:spPr>
          <a:xfrm>
            <a:off x="-22746" y="990600"/>
            <a:ext cx="9067800" cy="6258938"/>
          </a:xfrm>
        </p:spPr>
        <p:txBody>
          <a:bodyPr>
            <a:noAutofit/>
          </a:bodyPr>
          <a:lstStyle/>
          <a:p>
            <a:pPr algn="just">
              <a:buFont typeface="Wingdings" pitchFamily="2" charset="2"/>
              <a:buChar char="ü"/>
            </a:pPr>
            <a:r>
              <a:rPr lang="en-US" sz="2800" dirty="0"/>
              <a:t>How does this role contribute to the overall goals and objectives of the organization?</a:t>
            </a:r>
          </a:p>
          <a:p>
            <a:pPr algn="just">
              <a:buFont typeface="Wingdings" pitchFamily="2" charset="2"/>
              <a:buChar char="ü"/>
            </a:pPr>
            <a:r>
              <a:rPr lang="en-US" sz="2800" dirty="0"/>
              <a:t>What opportunities are there for professional development and growth within the organization?</a:t>
            </a:r>
          </a:p>
          <a:p>
            <a:pPr algn="just">
              <a:buFont typeface="Wingdings" pitchFamily="2" charset="2"/>
              <a:buChar char="ü"/>
            </a:pPr>
            <a:r>
              <a:rPr lang="en-US" sz="2800" dirty="0"/>
              <a:t>How does the company promote work-life balance and employee well-being?</a:t>
            </a:r>
          </a:p>
          <a:p>
            <a:pPr algn="just">
              <a:buFont typeface="Wingdings" pitchFamily="2" charset="2"/>
              <a:buChar char="ü"/>
            </a:pPr>
            <a:r>
              <a:rPr lang="en-US" sz="2800" dirty="0"/>
              <a:t>How does the organization measure success or performance in this role?</a:t>
            </a:r>
          </a:p>
          <a:p>
            <a:pPr marL="0" indent="0" algn="just">
              <a:buNone/>
            </a:pPr>
            <a:endParaRPr lang="en-US" sz="2800" dirty="0"/>
          </a:p>
          <a:p>
            <a:pPr marL="0" indent="0" algn="just">
              <a:buNone/>
            </a:pPr>
            <a:endParaRPr lang="en-US" sz="2800" dirty="0"/>
          </a:p>
          <a:p>
            <a:pPr marL="0" indent="0" algn="just">
              <a:buNone/>
            </a:pPr>
            <a:endParaRPr lang="en-US" sz="2800" dirty="0"/>
          </a:p>
          <a:p>
            <a:pPr marL="0" indent="0" algn="just">
              <a:buNone/>
            </a:pPr>
            <a:endParaRPr lang="en-US" sz="3000" dirty="0"/>
          </a:p>
        </p:txBody>
      </p:sp>
    </p:spTree>
    <p:extLst>
      <p:ext uri="{BB962C8B-B14F-4D97-AF65-F5344CB8AC3E}">
        <p14:creationId xmlns:p14="http://schemas.microsoft.com/office/powerpoint/2010/main" val="2161933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0287000" cy="1143000"/>
          </a:xfrm>
        </p:spPr>
        <p:txBody>
          <a:bodyPr>
            <a:normAutofit fontScale="90000"/>
          </a:bodyPr>
          <a:lstStyle/>
          <a:p>
            <a:pPr algn="l"/>
            <a:r>
              <a:rPr lang="en-US" sz="3200" b="1" dirty="0"/>
              <a:t>Follow-Up Etiquette in an interview</a:t>
            </a:r>
            <a:br>
              <a:rPr lang="en-US" sz="3200" b="1" dirty="0"/>
            </a:br>
            <a:br>
              <a:rPr lang="en-US" sz="3200" b="1" dirty="0"/>
            </a:br>
            <a:endParaRPr lang="en-US" sz="3600" b="1" dirty="0"/>
          </a:p>
        </p:txBody>
      </p:sp>
      <p:sp>
        <p:nvSpPr>
          <p:cNvPr id="3" name="Content Placeholder 2"/>
          <p:cNvSpPr>
            <a:spLocks noGrp="1"/>
          </p:cNvSpPr>
          <p:nvPr>
            <p:ph idx="1"/>
          </p:nvPr>
        </p:nvSpPr>
        <p:spPr>
          <a:xfrm>
            <a:off x="76200" y="801720"/>
            <a:ext cx="9067800" cy="5751479"/>
          </a:xfrm>
        </p:spPr>
        <p:txBody>
          <a:bodyPr>
            <a:noAutofit/>
          </a:bodyPr>
          <a:lstStyle/>
          <a:p>
            <a:pPr algn="just">
              <a:buFont typeface="Wingdings" pitchFamily="2" charset="2"/>
              <a:buChar char="ü"/>
            </a:pPr>
            <a:r>
              <a:rPr lang="en-US" sz="2800" dirty="0"/>
              <a:t>Within 24 hours of your interview, send a personalized thank-you email to each person you interviewed with.</a:t>
            </a:r>
          </a:p>
          <a:p>
            <a:pPr algn="just">
              <a:buFont typeface="Wingdings" pitchFamily="2" charset="2"/>
              <a:buChar char="ü"/>
            </a:pPr>
            <a:r>
              <a:rPr lang="en-US" sz="2800" dirty="0"/>
              <a:t>Use a professional tone and language, and avoid any language or content that could be perceived as pushy or overly familiar.</a:t>
            </a:r>
          </a:p>
          <a:p>
            <a:pPr algn="just">
              <a:buFont typeface="Wingdings" pitchFamily="2" charset="2"/>
              <a:buChar char="ü"/>
            </a:pPr>
            <a:r>
              <a:rPr lang="en-US" sz="2800" dirty="0"/>
              <a:t>Tailor your follow-up message to each individual interviewer, referencing specific topics or insights discussed during your interview.</a:t>
            </a:r>
          </a:p>
          <a:p>
            <a:pPr algn="just">
              <a:buFont typeface="Wingdings" pitchFamily="2" charset="2"/>
              <a:buChar char="ü"/>
            </a:pPr>
            <a:r>
              <a:rPr lang="en-US" sz="2800" dirty="0"/>
              <a:t>Clearly express your continued interest in the position and enthusiasm for the opportunity to join the team.</a:t>
            </a:r>
          </a:p>
          <a:p>
            <a:pPr algn="just">
              <a:buFont typeface="Wingdings" pitchFamily="2" charset="2"/>
              <a:buChar char="ü"/>
            </a:pPr>
            <a:r>
              <a:rPr lang="en-US" sz="2800" dirty="0"/>
              <a:t>Inquire about the next steps in the hiring process and the timeline for decision-making.</a:t>
            </a:r>
            <a:endParaRPr lang="en-US" sz="3000" dirty="0"/>
          </a:p>
        </p:txBody>
      </p:sp>
    </p:spTree>
    <p:extLst>
      <p:ext uri="{BB962C8B-B14F-4D97-AF65-F5344CB8AC3E}">
        <p14:creationId xmlns:p14="http://schemas.microsoft.com/office/powerpoint/2010/main" val="2438069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2071</TotalTime>
  <Words>1713</Words>
  <Application>Microsoft Office PowerPoint</Application>
  <PresentationFormat>On-screen Show (4:3)</PresentationFormat>
  <Paragraphs>198</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Söhne</vt:lpstr>
      <vt:lpstr>Times New Roman</vt:lpstr>
      <vt:lpstr>Wingdings</vt:lpstr>
      <vt:lpstr>Office Theme</vt:lpstr>
      <vt:lpstr>ICLED BUSINESS SCHOOL, LEKKI-LAGOS CAREER-SERVICES  TRACK 2: WORK READY SKILLS  </vt:lpstr>
      <vt:lpstr>Training objectives and learning content</vt:lpstr>
      <vt:lpstr>Training objectives and learning content</vt:lpstr>
      <vt:lpstr>Interview preparation</vt:lpstr>
      <vt:lpstr>PowerPoint Presentation</vt:lpstr>
      <vt:lpstr>PowerPoint Presentation</vt:lpstr>
      <vt:lpstr>PowerPoint Presentation</vt:lpstr>
      <vt:lpstr>PowerPoint Presentation</vt:lpstr>
      <vt:lpstr>Practice Common Interview Questions</vt:lpstr>
      <vt:lpstr>PowerPoint Presentation</vt:lpstr>
      <vt:lpstr>PowerPoint Presentation</vt:lpstr>
      <vt:lpstr>PowerPoint Presentation</vt:lpstr>
      <vt:lpstr>PowerPoint Presentation</vt:lpstr>
      <vt:lpstr>STAR method </vt:lpstr>
      <vt:lpstr>Task:</vt:lpstr>
      <vt:lpstr>Action</vt:lpstr>
      <vt:lpstr>Result</vt:lpstr>
      <vt:lpstr>Dress and Grooming</vt:lpstr>
      <vt:lpstr>Guidelines for dressing and grooming for an interview</vt:lpstr>
      <vt:lpstr>Guidelines for dressing and grooming for an interview</vt:lpstr>
      <vt:lpstr>Grooming Tips: </vt:lpstr>
      <vt:lpstr>Body Language and Nonverbal Communication</vt:lpstr>
      <vt:lpstr>Mock Interviews</vt:lpstr>
      <vt:lpstr>How to conduct mock interviews effectively.</vt:lpstr>
      <vt:lpstr>Questions to Ask the Interviewer</vt:lpstr>
      <vt:lpstr>Follow-Up Etiquette in an interview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 4: JOB READINESS</dc:title>
  <dc:creator>Mutwiri</dc:creator>
  <cp:lastModifiedBy>Kimberly Lee IT Director</cp:lastModifiedBy>
  <cp:revision>157</cp:revision>
  <dcterms:created xsi:type="dcterms:W3CDTF">2024-04-19T16:57:10Z</dcterms:created>
  <dcterms:modified xsi:type="dcterms:W3CDTF">2025-06-20T08:11:13Z</dcterms:modified>
</cp:coreProperties>
</file>