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64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49F819-902D-4437-9A41-912C3EE2E064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B9EC56-D9FD-4068-A7BD-2123BD9FC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82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9EC56-D9FD-4068-A7BD-2123BD9FCF1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822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9EC56-D9FD-4068-A7BD-2123BD9FCF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60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9EC56-D9FD-4068-A7BD-2123BD9FCF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60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9EC56-D9FD-4068-A7BD-2123BD9FCF1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60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9EC56-D9FD-4068-A7BD-2123BD9FCF1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60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9EC56-D9FD-4068-A7BD-2123BD9FCF1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60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9EC56-D9FD-4068-A7BD-2123BD9FCF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60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9EC56-D9FD-4068-A7BD-2123BD9FCF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60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9EC56-D9FD-4068-A7BD-2123BD9FCF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602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9EC56-D9FD-4068-A7BD-2123BD9FCF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602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9EC56-D9FD-4068-A7BD-2123BD9FCF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60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9EC56-D9FD-4068-A7BD-2123BD9FCF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602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9EC56-D9FD-4068-A7BD-2123BD9FCF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602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9EC56-D9FD-4068-A7BD-2123BD9FCF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602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9EC56-D9FD-4068-A7BD-2123BD9FCF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602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9EC56-D9FD-4068-A7BD-2123BD9FCF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602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9EC56-D9FD-4068-A7BD-2123BD9FCF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60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8A5-E16B-40CB-A086-F183BA24C6DD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54E7-DB1A-4CBA-A067-1121BFECB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408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8A5-E16B-40CB-A086-F183BA24C6DD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54E7-DB1A-4CBA-A067-1121BFECB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041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8A5-E16B-40CB-A086-F183BA24C6DD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54E7-DB1A-4CBA-A067-1121BFECB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389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8A5-E16B-40CB-A086-F183BA24C6DD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54E7-DB1A-4CBA-A067-1121BFECB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427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8A5-E16B-40CB-A086-F183BA24C6DD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54E7-DB1A-4CBA-A067-1121BFECB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350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8A5-E16B-40CB-A086-F183BA24C6DD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54E7-DB1A-4CBA-A067-1121BFECB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931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8A5-E16B-40CB-A086-F183BA24C6DD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54E7-DB1A-4CBA-A067-1121BFECB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8A5-E16B-40CB-A086-F183BA24C6DD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54E7-DB1A-4CBA-A067-1121BFECB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183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8A5-E16B-40CB-A086-F183BA24C6DD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54E7-DB1A-4CBA-A067-1121BFECB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343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8A5-E16B-40CB-A086-F183BA24C6DD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54E7-DB1A-4CBA-A067-1121BFECB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235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8A5-E16B-40CB-A086-F183BA24C6DD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554E7-DB1A-4CBA-A067-1121BFECB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14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98A5-E16B-40CB-A086-F183BA24C6DD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554E7-DB1A-4CBA-A067-1121BFECB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680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76400"/>
            <a:ext cx="9296400" cy="1470025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br>
              <a:rPr lang="en-US" b="1" dirty="0"/>
            </a:br>
            <a:r>
              <a:rPr lang="en-US" sz="2700" b="1" dirty="0"/>
              <a:t>ICLED BUSINESS SCHOOL, LEKKI-LAGOS</a:t>
            </a:r>
            <a:br>
              <a:rPr lang="en-US" sz="2700" b="1" dirty="0"/>
            </a:br>
            <a:r>
              <a:rPr lang="en-US" sz="2200" b="1" dirty="0"/>
              <a:t>CAREER-SERVICES</a:t>
            </a:r>
            <a:br>
              <a:rPr lang="en-US" b="1" dirty="0"/>
            </a:br>
            <a:br>
              <a:rPr lang="en-US" b="1" dirty="0"/>
            </a:br>
            <a:r>
              <a:rPr lang="en-US" sz="4900" b="1" dirty="0"/>
              <a:t>TRACK 2</a:t>
            </a:r>
            <a:br>
              <a:rPr lang="en-US" sz="4900" b="1" dirty="0"/>
            </a:br>
            <a:br>
              <a:rPr lang="en-US" sz="4900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067908"/>
            <a:ext cx="6400800" cy="17526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</a:rPr>
              <a:t>Module 1:Work Ready Skills Skills </a:t>
            </a:r>
          </a:p>
        </p:txBody>
      </p:sp>
    </p:spTree>
    <p:extLst>
      <p:ext uri="{BB962C8B-B14F-4D97-AF65-F5344CB8AC3E}">
        <p14:creationId xmlns:p14="http://schemas.microsoft.com/office/powerpoint/2010/main" val="1491870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/>
              <a:t>Training objectives and learning 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154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At the end of this track students should be able to:</a:t>
            </a:r>
          </a:p>
          <a:p>
            <a:pPr marL="0" indent="0">
              <a:buNone/>
            </a:pPr>
            <a:r>
              <a:rPr lang="en-US" sz="2800" dirty="0"/>
              <a:t>1. Demonstrate strong  work ethics in professional environments.</a:t>
            </a:r>
          </a:p>
          <a:p>
            <a:pPr marL="0" indent="0">
              <a:buNone/>
            </a:pPr>
            <a:r>
              <a:rPr lang="en-US" sz="2800" dirty="0"/>
              <a:t>2. Create digital profiles that would facilitate  career advancement.</a:t>
            </a:r>
          </a:p>
          <a:p>
            <a:pPr marL="0" indent="0">
              <a:buNone/>
            </a:pPr>
            <a:r>
              <a:rPr lang="en-US" sz="2800" dirty="0"/>
              <a:t>3. Understand key strategies in interview preparation.</a:t>
            </a:r>
          </a:p>
          <a:p>
            <a:pPr marL="0" indent="0">
              <a:buNone/>
            </a:pPr>
            <a:r>
              <a:rPr lang="en-US" sz="2800" dirty="0"/>
              <a:t>4. Understanding roles in a globalized world as global citizens.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016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/>
              <a:t>Training objectives and learning 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9067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5. Demonstrate mastery of interview techniques, including preparation, presentation, and follow-up strategies.</a:t>
            </a:r>
          </a:p>
          <a:p>
            <a:pPr marL="0" indent="0">
              <a:buNone/>
            </a:pPr>
            <a:r>
              <a:rPr lang="en-US" sz="3000" dirty="0"/>
              <a:t>6. Acquire knowledge of workplace etiquette, including appropriate behavior, dress codes, and interpersonal skills.</a:t>
            </a:r>
          </a:p>
          <a:p>
            <a:pPr marL="0" indent="0">
              <a:buNone/>
            </a:pPr>
            <a:r>
              <a:rPr lang="en-US" sz="3000" dirty="0"/>
              <a:t>7. Build a personal brand online that showcases strengths, values, and professional identity.</a:t>
            </a:r>
          </a:p>
          <a:p>
            <a:pPr marL="0" indent="0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193106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Work Ethics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90678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000" dirty="0"/>
              <a:t>Work ethics are the principles and values that guide an individual's behavior in the workplace.</a:t>
            </a:r>
          </a:p>
          <a:p>
            <a:pPr marL="0" indent="0" algn="just">
              <a:buNone/>
            </a:pPr>
            <a:endParaRPr lang="en-US" sz="3000" dirty="0"/>
          </a:p>
          <a:p>
            <a:pPr marL="0" indent="0" algn="just">
              <a:buNone/>
            </a:pPr>
            <a:r>
              <a:rPr lang="en-US" sz="3000" dirty="0"/>
              <a:t>These principles dictate how people interact with colleagues, approach tasks, and handle responsibilities.</a:t>
            </a:r>
          </a:p>
        </p:txBody>
      </p:sp>
    </p:spTree>
    <p:extLst>
      <p:ext uri="{BB962C8B-B14F-4D97-AF65-F5344CB8AC3E}">
        <p14:creationId xmlns:p14="http://schemas.microsoft.com/office/powerpoint/2010/main" val="306960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10287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dirty="0"/>
              <a:t>Importance of adhering to ethical principles in the workplace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9067800" cy="5410200"/>
          </a:xfrm>
        </p:spPr>
        <p:txBody>
          <a:bodyPr>
            <a:no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3000" dirty="0"/>
              <a:t>It fosters trust among employees, management, customers, and other stakeholders.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000" dirty="0"/>
              <a:t>Organizations with a strong ethical culture tend to enjoy a positive reputation in the industry and among consumers.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000" dirty="0"/>
              <a:t>It contributes to a positive work environment where employees feel valued, respected, and motivated.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000" dirty="0"/>
              <a:t>It helps mitigate various risks, including legal, financial, and reputational risks.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000" dirty="0"/>
              <a:t>Enables Companies to attract and retain top talent.</a:t>
            </a:r>
          </a:p>
        </p:txBody>
      </p:sp>
    </p:spTree>
    <p:extLst>
      <p:ext uri="{BB962C8B-B14F-4D97-AF65-F5344CB8AC3E}">
        <p14:creationId xmlns:p14="http://schemas.microsoft.com/office/powerpoint/2010/main" val="1975143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102870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Characteristics of Strong Work Ethics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9067800" cy="54102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Integrity</a:t>
            </a:r>
          </a:p>
          <a:p>
            <a:pPr marL="0" indent="0">
              <a:buNone/>
            </a:pPr>
            <a:r>
              <a:rPr lang="en-US" sz="2800" dirty="0"/>
              <a:t>Integrity refers to the quality of being honest, truthful, and morally upright in all aspects of one's work and interactions.</a:t>
            </a:r>
          </a:p>
          <a:p>
            <a:pPr marL="0" indent="0">
              <a:buNone/>
            </a:pPr>
            <a:r>
              <a:rPr lang="en-US" sz="2800" dirty="0"/>
              <a:t>2.</a:t>
            </a:r>
            <a:r>
              <a:rPr lang="en-US" sz="2800" b="1" dirty="0"/>
              <a:t> </a:t>
            </a:r>
            <a:r>
              <a:rPr lang="en-US" sz="2800" dirty="0"/>
              <a:t>Responsibility</a:t>
            </a:r>
          </a:p>
          <a:p>
            <a:pPr marL="0" indent="0">
              <a:buNone/>
            </a:pPr>
            <a:r>
              <a:rPr lang="en-US" sz="2800" dirty="0"/>
              <a:t>Responsibility involves taking ownership of one's actions, duties, and obligations in the workplace.</a:t>
            </a:r>
            <a:endParaRPr lang="en-US" sz="2800" b="1" dirty="0"/>
          </a:p>
          <a:p>
            <a:pPr marL="0" indent="0">
              <a:buNone/>
            </a:pPr>
            <a:r>
              <a:rPr lang="en-US" sz="2800" dirty="0"/>
              <a:t>3.Professionalism</a:t>
            </a:r>
          </a:p>
          <a:p>
            <a:pPr marL="0" indent="0">
              <a:buNone/>
            </a:pPr>
            <a:r>
              <a:rPr lang="en-US" sz="2800" dirty="0"/>
              <a:t>Professionalism encompasses the conduct, demeanor, and attitude that individuals display in their professional interactions and activities.</a:t>
            </a:r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 algn="just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615832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102870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Characteristics of Strong Work Ethics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9067800" cy="5410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4.Respectfulness</a:t>
            </a:r>
          </a:p>
          <a:p>
            <a:r>
              <a:rPr lang="en-US" sz="2800" dirty="0"/>
              <a:t>Respectfulness involves treating others with dignity, empathy, and consideration, regardless of their position or background.</a:t>
            </a:r>
          </a:p>
          <a:p>
            <a:pPr marL="0" indent="0">
              <a:buNone/>
            </a:pPr>
            <a:r>
              <a:rPr lang="en-US" sz="2800" dirty="0"/>
              <a:t>5.Accountability</a:t>
            </a:r>
          </a:p>
          <a:p>
            <a:r>
              <a:rPr lang="en-US" sz="2800" dirty="0"/>
              <a:t>Accountability entails accepting responsibility for one's actions, decisions, and outcomes, both individually and collectively as part of a team.</a:t>
            </a:r>
          </a:p>
          <a:p>
            <a:r>
              <a:rPr lang="en-US" sz="2800" dirty="0"/>
              <a:t>Accountable individuals do not blame others or make excuses for their mistakes; instead, they take ownership and seek solutions to rectify errors or address issues.</a:t>
            </a:r>
          </a:p>
          <a:p>
            <a:pPr marL="0" indent="0" algn="just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436475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28600"/>
            <a:ext cx="102870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Benefits of Strong Work Ethics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39" y="609600"/>
            <a:ext cx="9067800" cy="5410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/>
              <a:t>1.Strong work ethics build a positive reputation in the industry.</a:t>
            </a:r>
          </a:p>
          <a:p>
            <a:pPr marL="0" indent="0" algn="just">
              <a:buNone/>
            </a:pPr>
            <a:r>
              <a:rPr lang="en-US" sz="2800" dirty="0"/>
              <a:t>2.Employees with strong work ethics are reliable team players. </a:t>
            </a:r>
          </a:p>
          <a:p>
            <a:pPr marL="0" indent="0" algn="just">
              <a:buNone/>
            </a:pPr>
            <a:r>
              <a:rPr lang="en-US" sz="2800" dirty="0"/>
              <a:t>3.Having strong work ethics often leads to greater job satisfaction.</a:t>
            </a:r>
          </a:p>
          <a:p>
            <a:pPr marL="0" indent="0" algn="just">
              <a:buNone/>
            </a:pPr>
            <a:r>
              <a:rPr lang="en-US" sz="2800" dirty="0"/>
              <a:t>4.Strong work ethics contribute to the long-term success and sustainability of both individuals and organizations. </a:t>
            </a:r>
          </a:p>
          <a:p>
            <a:pPr marL="0" indent="0" algn="just">
              <a:buNone/>
            </a:pPr>
            <a:r>
              <a:rPr lang="en-US" sz="2800" dirty="0"/>
              <a:t>5.Increased trust from colleagues and supervisors.</a:t>
            </a:r>
          </a:p>
          <a:p>
            <a:pPr marL="0" indent="0" algn="just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28642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256"/>
            <a:ext cx="102870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Examples of Work Ethics in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306" y="914400"/>
            <a:ext cx="9067800" cy="5410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/>
              <a:t>1.Accountability:Taking ownership of one's actions, whether they result in success or failure.</a:t>
            </a:r>
          </a:p>
          <a:p>
            <a:pPr marL="0" indent="0" algn="just">
              <a:buNone/>
            </a:pPr>
            <a:r>
              <a:rPr lang="en-US" sz="2800" dirty="0"/>
              <a:t>2.Accountability:Taking ownership of one's actions, whether they result in success or failure.</a:t>
            </a:r>
          </a:p>
          <a:p>
            <a:pPr marL="0" indent="0" algn="just">
              <a:buNone/>
            </a:pPr>
            <a:r>
              <a:rPr lang="en-US" sz="2800" dirty="0"/>
              <a:t>3.Adaptability:Being flexible and open-minded in responding to changing circumstances.</a:t>
            </a:r>
          </a:p>
          <a:p>
            <a:pPr marL="0" indent="0" algn="just">
              <a:buNone/>
            </a:pPr>
            <a:r>
              <a:rPr lang="en-US" sz="2800" dirty="0"/>
              <a:t>4.Collaboration:Working effectively with colleagues, sharing information and resources, seeking input from others, and actively contributing to team goals and success.</a:t>
            </a:r>
          </a:p>
          <a:p>
            <a:pPr marL="0" indent="0" algn="just">
              <a:buNone/>
            </a:pPr>
            <a:r>
              <a:rPr lang="en-US" sz="2800" dirty="0"/>
              <a:t>5.Punctuality:Arriving to work or meetings on time</a:t>
            </a:r>
          </a:p>
          <a:p>
            <a:pPr marL="0" indent="0" algn="just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273779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102870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Common Work Ethics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84" y="1066800"/>
            <a:ext cx="9067800" cy="5715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/>
              <a:t>1.Ethical Dilemmas: Occurs when employees need to make difficult decisions that challenge their moral or ethical principles e.g. such as whether to report misconduct.</a:t>
            </a:r>
          </a:p>
          <a:p>
            <a:pPr marL="0" indent="0" algn="just">
              <a:buNone/>
            </a:pPr>
            <a:r>
              <a:rPr lang="en-US" sz="2800" dirty="0"/>
              <a:t>2.Conflicting Priorities: Employees may face situations where they need to prioritize conflicting tasks or deadlines, leading to dilemmas about where to allocate their time and resources.</a:t>
            </a:r>
          </a:p>
          <a:p>
            <a:pPr marL="0" indent="0" algn="just">
              <a:buNone/>
            </a:pPr>
            <a:r>
              <a:rPr lang="en-US" sz="2800" dirty="0"/>
              <a:t>3.Resistance to Change: Introducing new policies, procedures, or ethical guidelines may be met with resistance from employees</a:t>
            </a:r>
          </a:p>
          <a:p>
            <a:pPr marL="0" indent="0" algn="just">
              <a:buNone/>
            </a:pPr>
            <a:r>
              <a:rPr lang="en-US" sz="2800" dirty="0"/>
              <a:t>4.Balancing personal values with organizational goals.</a:t>
            </a:r>
          </a:p>
          <a:p>
            <a:pPr marL="0" indent="0" algn="just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365125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681"/>
            <a:ext cx="102870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Strategies for Developing Strong Work Ethics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067800" cy="5410200"/>
          </a:xfrm>
        </p:spPr>
        <p:txBody>
          <a:bodyPr>
            <a:no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2800" dirty="0"/>
              <a:t>Set Clear Goals.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/>
              <a:t>Prioritize Time Management.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/>
              <a:t>Practice Accountability.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/>
              <a:t>Maintain open and transparent communication.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/>
              <a:t>Foster positive working relationships with colleagues.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/>
              <a:t>Be proactive in identifying opportunities for growth, suggesting improvements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/>
              <a:t>Continuous learning and skill development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/>
              <a:t>Seeking feedback from peers and supervisors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745742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2870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Importance of Communication in Work Ethics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72" y="914400"/>
            <a:ext cx="9067800" cy="5410200"/>
          </a:xfrm>
        </p:spPr>
        <p:txBody>
          <a:bodyPr>
            <a:no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2800" dirty="0"/>
              <a:t>You are able to understand the ethical standards and expectations set by the organization.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/>
              <a:t>You are able to address conflicts promptly and find mutually acceptable solutions.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/>
              <a:t>You are able to report unethical behavior hence enabling the organization to take corrective action.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/>
              <a:t>You are able to become accountable by ensuring that you aware of your responsibilities and the consequences of your actions.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/>
              <a:t>You develop a positive work culture centered on honesty, integrity, and mutual respect.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130650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10287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dirty="0"/>
              <a:t>Case Study: Enron Corporation</a:t>
            </a:r>
            <a:br>
              <a:rPr lang="en-US" sz="3600" dirty="0"/>
            </a:b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067800" cy="5943600"/>
          </a:xfrm>
        </p:spPr>
        <p:txBody>
          <a:bodyPr>
            <a:noAutofit/>
          </a:bodyPr>
          <a:lstStyle/>
          <a:p>
            <a:r>
              <a:rPr lang="en-US" sz="3000" dirty="0"/>
              <a:t>Enron Corporation was once one of the largest and most respected energy companies in the world. However, the company's unethical practices and lack of transparency ultimately led to its downfall.</a:t>
            </a:r>
          </a:p>
          <a:p>
            <a:pPr marL="0" indent="0">
              <a:buNone/>
            </a:pPr>
            <a:r>
              <a:rPr lang="en-US" sz="3000" b="1" dirty="0"/>
              <a:t>Impact of Work Ethics</a:t>
            </a:r>
            <a:r>
              <a:rPr lang="en-US" sz="3000" dirty="0"/>
              <a:t>:</a:t>
            </a:r>
          </a:p>
          <a:p>
            <a:r>
              <a:rPr lang="en-US" sz="3000" dirty="0"/>
              <a:t>Enron's executives engaged in fraudulent accounting practices, hiding debt and inflating profits to maintain the appearance of financial success.</a:t>
            </a:r>
          </a:p>
          <a:p>
            <a:r>
              <a:rPr lang="en-US" sz="3000" dirty="0"/>
              <a:t>The company fostered a culture that prioritized short-term profits over ethical conduct, leading employees to engage in unethical behavior to meet targets and maintain their positions.</a:t>
            </a:r>
          </a:p>
          <a:p>
            <a:pPr marL="0" indent="0" algn="just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330636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681"/>
            <a:ext cx="102870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Case Study: Enron Corporation cont;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49" y="914400"/>
            <a:ext cx="9067800" cy="5410200"/>
          </a:xfrm>
        </p:spPr>
        <p:txBody>
          <a:bodyPr>
            <a:noAutofit/>
          </a:bodyPr>
          <a:lstStyle/>
          <a:p>
            <a:r>
              <a:rPr lang="en-US" sz="2800" dirty="0"/>
              <a:t>Lack of transparency and accountability eroded trust among stakeholders, including investors, employees, and regulators, leading to a loss of confidence in the company and its leadership.</a:t>
            </a:r>
          </a:p>
          <a:p>
            <a:r>
              <a:rPr lang="en-US" sz="2800" dirty="0"/>
              <a:t>Enron's unethical practices were eventually exposed, resulting in bankruptcy, massive financial losses for investors, layoffs for employees, and criminal convictions for several executives.</a:t>
            </a:r>
          </a:p>
          <a:p>
            <a:pPr marL="514350" indent="-514350" algn="just">
              <a:buFont typeface="+mj-lt"/>
              <a:buAutoNum type="arabicPeriod"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402235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256"/>
            <a:ext cx="102870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Ethical Guidelines and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24" y="838200"/>
            <a:ext cx="9067800" cy="5943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/>
              <a:t>1.Code of Conduct: A code of conduct outlines the principles, values, and standards of behavior expected from employees, contractors, and stakeholders.</a:t>
            </a:r>
          </a:p>
          <a:p>
            <a:pPr marL="0" indent="0" algn="just">
              <a:buNone/>
            </a:pPr>
            <a:r>
              <a:rPr lang="en-US" sz="2800" dirty="0"/>
              <a:t>2.</a:t>
            </a:r>
            <a:r>
              <a:rPr lang="en-US" sz="2800" b="1" dirty="0"/>
              <a:t> </a:t>
            </a:r>
            <a:r>
              <a:rPr lang="en-US" sz="2800" dirty="0"/>
              <a:t>Conflicts of Interest Policy: It addresses situations where personal interests or relationships may conflict with professional obligations or the interests of the organization.</a:t>
            </a:r>
          </a:p>
          <a:p>
            <a:pPr marL="0" indent="0" algn="just">
              <a:buNone/>
            </a:pPr>
            <a:r>
              <a:rPr lang="en-US" sz="2800" dirty="0"/>
              <a:t>3.Data Privacy and Security Policy: This policy governs the collection, use, storage, and protection of sensitive information.</a:t>
            </a:r>
          </a:p>
          <a:p>
            <a:pPr marL="0" indent="0" algn="just">
              <a:buNone/>
            </a:pPr>
            <a:r>
              <a:rPr lang="en-US" sz="2800" dirty="0"/>
              <a:t>4.</a:t>
            </a:r>
            <a:r>
              <a:rPr lang="en-US" sz="2800" b="1" dirty="0"/>
              <a:t> </a:t>
            </a:r>
            <a:r>
              <a:rPr lang="en-US" sz="2800" dirty="0"/>
              <a:t>Whistleblower Protection Policy: This policy safeguards employees who report unethical conduct.</a:t>
            </a:r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499343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2870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/>
              <a:t>Importance of adhering to legal and ethical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5" y="838200"/>
            <a:ext cx="9067800" cy="5410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/>
              <a:t>1.You are able to build trust and credibility with stakeholders, including customers, employees and the public.</a:t>
            </a:r>
          </a:p>
          <a:p>
            <a:pPr marL="0" indent="0" algn="just">
              <a:buNone/>
            </a:pPr>
            <a:r>
              <a:rPr lang="en-US" sz="2800" dirty="0"/>
              <a:t>2.Affects an organization's reputation and damages its brand image.</a:t>
            </a:r>
          </a:p>
          <a:p>
            <a:pPr marL="0" indent="0" algn="just">
              <a:buNone/>
            </a:pPr>
            <a:r>
              <a:rPr lang="en-US" sz="2800" dirty="0"/>
              <a:t>3.Helps mitigate legal risks and liabilities, including fines, penalties and lawsuits.</a:t>
            </a:r>
          </a:p>
          <a:p>
            <a:pPr marL="0" indent="0" algn="just">
              <a:buNone/>
            </a:pPr>
            <a:r>
              <a:rPr lang="en-US" sz="2800" dirty="0"/>
              <a:t>4.Encourages responsible and sustainable business practices that minimize negative impacts on the environment and society.</a:t>
            </a:r>
          </a:p>
          <a:p>
            <a:pPr marL="0" indent="0" algn="just">
              <a:buNone/>
            </a:pPr>
            <a:r>
              <a:rPr lang="en-US" sz="2800" dirty="0"/>
              <a:t>5. It promote fairness, equality, and justice in society by prohibiting discrimination other unethical behaviors.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667893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102870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Cultivating a Positive Work 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9067800" cy="5410200"/>
          </a:xfrm>
        </p:spPr>
        <p:txBody>
          <a:bodyPr>
            <a:no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2800" dirty="0"/>
              <a:t>Encouraging open dialogue.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/>
              <a:t>Promoting a culture of integrity and respect.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/>
              <a:t>Acknowledge and appreciate employees' contributions and achievements.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/>
              <a:t>Adhere to proper time management skills.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/>
              <a:t>Invest in professional development through training, workshops.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069963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</TotalTime>
  <Words>1218</Words>
  <Application>Microsoft Office PowerPoint</Application>
  <PresentationFormat>On-screen Show (4:3)</PresentationFormat>
  <Paragraphs>112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  ICLED BUSINESS SCHOOL, LEKKI-LAGOS CAREER-SERVICES  TRACK 2  </vt:lpstr>
      <vt:lpstr>Training objectives and learning content</vt:lpstr>
      <vt:lpstr>Training objectives and learning Content</vt:lpstr>
      <vt:lpstr>Work Ethics</vt:lpstr>
      <vt:lpstr>Importance of adhering to ethical principles in the workplace</vt:lpstr>
      <vt:lpstr>Characteristics of Strong Work Ethics</vt:lpstr>
      <vt:lpstr>Characteristics of Strong Work Ethics</vt:lpstr>
      <vt:lpstr>Benefits of Strong Work Ethics</vt:lpstr>
      <vt:lpstr>Examples of Work Ethics in Action</vt:lpstr>
      <vt:lpstr>Common Work Ethics Challenges</vt:lpstr>
      <vt:lpstr>Strategies for Developing Strong Work Ethics</vt:lpstr>
      <vt:lpstr>Importance of Communication in Work Ethics</vt:lpstr>
      <vt:lpstr>Case Study: Enron Corporation </vt:lpstr>
      <vt:lpstr>Case Study: Enron Corporation cont;</vt:lpstr>
      <vt:lpstr>Ethical Guidelines and Policies</vt:lpstr>
      <vt:lpstr>Importance of adhering to legal and ethical standards</vt:lpstr>
      <vt:lpstr>Cultivating a Positive Work Environment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TRACK 4: JOB READINESS</dc:title>
  <dc:creator>Mutwiri</dc:creator>
  <cp:lastModifiedBy>Kimberly Lee IT Director</cp:lastModifiedBy>
  <cp:revision>37</cp:revision>
  <dcterms:created xsi:type="dcterms:W3CDTF">2024-04-19T16:57:10Z</dcterms:created>
  <dcterms:modified xsi:type="dcterms:W3CDTF">2025-06-20T08:01:48Z</dcterms:modified>
</cp:coreProperties>
</file>